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Lst>
  <p:sldSz cx="9144000" cy="5143500" type="screen16x9"/>
  <p:notesSz cx="6858000" cy="9144000"/>
  <p:embeddedFontLst>
    <p:embeddedFont>
      <p:font typeface="Century Gothic" panose="020B0502020202020204" pitchFamily="34" charset="0"/>
      <p:regular r:id="rId104"/>
      <p:bold r:id="rId105"/>
      <p:italic r:id="rId106"/>
      <p:boldItalic r:id="rId107"/>
    </p:embeddedFont>
    <p:embeddedFont>
      <p:font typeface="Corbel" panose="020B0503020204020204" pitchFamily="34" charset="0"/>
      <p:regular r:id="rId108"/>
      <p:bold r:id="rId109"/>
      <p:italic r:id="rId110"/>
      <p:boldItalic r:id="rId111"/>
    </p:embeddedFont>
    <p:embeddedFont>
      <p:font typeface="Calibri" panose="020F0502020204030204"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B9E918-8BDE-4984-9B65-36D3A738EE51}">
  <a:tblStyle styleId="{90B9E918-8BDE-4984-9B65-36D3A738EE5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0B469F-A573-456A-9850-EE441BD5CC4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28" y="3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0.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1.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03147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1" name="Google Shape;1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565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60f1c5820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60f1c582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460f1c5820_1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a:t>
            </a:fld>
            <a:endParaRPr/>
          </a:p>
        </p:txBody>
      </p:sp>
    </p:spTree>
    <p:extLst>
      <p:ext uri="{BB962C8B-B14F-4D97-AF65-F5344CB8AC3E}">
        <p14:creationId xmlns:p14="http://schemas.microsoft.com/office/powerpoint/2010/main" val="8397056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5" name="Google Shape;1205;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206" name="Google Shape;1206;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100</a:t>
            </a:fld>
            <a:endParaRPr/>
          </a:p>
        </p:txBody>
      </p:sp>
    </p:spTree>
    <p:extLst>
      <p:ext uri="{BB962C8B-B14F-4D97-AF65-F5344CB8AC3E}">
        <p14:creationId xmlns:p14="http://schemas.microsoft.com/office/powerpoint/2010/main" val="42505010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5" name="Google Shape;1215;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216" name="Google Shape;1216;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101</a:t>
            </a:fld>
            <a:endParaRPr/>
          </a:p>
        </p:txBody>
      </p:sp>
    </p:spTree>
    <p:extLst>
      <p:ext uri="{BB962C8B-B14F-4D97-AF65-F5344CB8AC3E}">
        <p14:creationId xmlns:p14="http://schemas.microsoft.com/office/powerpoint/2010/main" val="2255116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60f1c5820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60f1c5820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460f1c5820_1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a:t>
            </a:fld>
            <a:endParaRPr/>
          </a:p>
        </p:txBody>
      </p:sp>
    </p:spTree>
    <p:extLst>
      <p:ext uri="{BB962C8B-B14F-4D97-AF65-F5344CB8AC3E}">
        <p14:creationId xmlns:p14="http://schemas.microsoft.com/office/powerpoint/2010/main" val="1537623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12" name="Google Shape;21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12</a:t>
            </a:fld>
            <a:endParaRPr/>
          </a:p>
        </p:txBody>
      </p:sp>
    </p:spTree>
    <p:extLst>
      <p:ext uri="{BB962C8B-B14F-4D97-AF65-F5344CB8AC3E}">
        <p14:creationId xmlns:p14="http://schemas.microsoft.com/office/powerpoint/2010/main" val="3526507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41" name="Google Shape;24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13</a:t>
            </a:fld>
            <a:endParaRPr/>
          </a:p>
        </p:txBody>
      </p:sp>
    </p:spTree>
    <p:extLst>
      <p:ext uri="{BB962C8B-B14F-4D97-AF65-F5344CB8AC3E}">
        <p14:creationId xmlns:p14="http://schemas.microsoft.com/office/powerpoint/2010/main" val="671370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51" name="Google Shape;25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14</a:t>
            </a:fld>
            <a:endParaRPr/>
          </a:p>
        </p:txBody>
      </p:sp>
    </p:spTree>
    <p:extLst>
      <p:ext uri="{BB962C8B-B14F-4D97-AF65-F5344CB8AC3E}">
        <p14:creationId xmlns:p14="http://schemas.microsoft.com/office/powerpoint/2010/main" val="358053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62" name="Google Shape;262;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15</a:t>
            </a:fld>
            <a:endParaRPr/>
          </a:p>
        </p:txBody>
      </p:sp>
    </p:spTree>
    <p:extLst>
      <p:ext uri="{BB962C8B-B14F-4D97-AF65-F5344CB8AC3E}">
        <p14:creationId xmlns:p14="http://schemas.microsoft.com/office/powerpoint/2010/main" val="855828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72" name="Google Shape;27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16</a:t>
            </a:fld>
            <a:endParaRPr/>
          </a:p>
        </p:txBody>
      </p:sp>
    </p:spTree>
    <p:extLst>
      <p:ext uri="{BB962C8B-B14F-4D97-AF65-F5344CB8AC3E}">
        <p14:creationId xmlns:p14="http://schemas.microsoft.com/office/powerpoint/2010/main" val="4124310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84" name="Google Shape;28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17</a:t>
            </a:fld>
            <a:endParaRPr/>
          </a:p>
        </p:txBody>
      </p:sp>
    </p:spTree>
    <p:extLst>
      <p:ext uri="{BB962C8B-B14F-4D97-AF65-F5344CB8AC3E}">
        <p14:creationId xmlns:p14="http://schemas.microsoft.com/office/powerpoint/2010/main" val="1862701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96" name="Google Shape;296;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18</a:t>
            </a:fld>
            <a:endParaRPr/>
          </a:p>
        </p:txBody>
      </p:sp>
    </p:spTree>
    <p:extLst>
      <p:ext uri="{BB962C8B-B14F-4D97-AF65-F5344CB8AC3E}">
        <p14:creationId xmlns:p14="http://schemas.microsoft.com/office/powerpoint/2010/main" val="1718166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93da6c71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493da6c715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11" name="Google Shape;311;g493da6c715_0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19</a:t>
            </a:fld>
            <a:endParaRPr/>
          </a:p>
        </p:txBody>
      </p:sp>
    </p:spTree>
    <p:extLst>
      <p:ext uri="{BB962C8B-B14F-4D97-AF65-F5344CB8AC3E}">
        <p14:creationId xmlns:p14="http://schemas.microsoft.com/office/powerpoint/2010/main" val="1129626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21" name="Google Shape;12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2</a:t>
            </a:fld>
            <a:endParaRPr/>
          </a:p>
        </p:txBody>
      </p:sp>
    </p:spTree>
    <p:extLst>
      <p:ext uri="{BB962C8B-B14F-4D97-AF65-F5344CB8AC3E}">
        <p14:creationId xmlns:p14="http://schemas.microsoft.com/office/powerpoint/2010/main" val="821946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24" name="Google Shape;324;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20</a:t>
            </a:fld>
            <a:endParaRPr/>
          </a:p>
        </p:txBody>
      </p:sp>
    </p:spTree>
    <p:extLst>
      <p:ext uri="{BB962C8B-B14F-4D97-AF65-F5344CB8AC3E}">
        <p14:creationId xmlns:p14="http://schemas.microsoft.com/office/powerpoint/2010/main" val="2367429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5fbf2f7e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495fbf2f7e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35" name="Google Shape;335;g495fbf2f7e_9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21</a:t>
            </a:fld>
            <a:endParaRPr/>
          </a:p>
        </p:txBody>
      </p:sp>
    </p:spTree>
    <p:extLst>
      <p:ext uri="{BB962C8B-B14F-4D97-AF65-F5344CB8AC3E}">
        <p14:creationId xmlns:p14="http://schemas.microsoft.com/office/powerpoint/2010/main" val="1323253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45" name="Google Shape;345;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22</a:t>
            </a:fld>
            <a:endParaRPr/>
          </a:p>
        </p:txBody>
      </p:sp>
    </p:spTree>
    <p:extLst>
      <p:ext uri="{BB962C8B-B14F-4D97-AF65-F5344CB8AC3E}">
        <p14:creationId xmlns:p14="http://schemas.microsoft.com/office/powerpoint/2010/main" val="1403355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55" name="Google Shape;355;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23</a:t>
            </a:fld>
            <a:endParaRPr/>
          </a:p>
        </p:txBody>
      </p:sp>
    </p:spTree>
    <p:extLst>
      <p:ext uri="{BB962C8B-B14F-4D97-AF65-F5344CB8AC3E}">
        <p14:creationId xmlns:p14="http://schemas.microsoft.com/office/powerpoint/2010/main" val="3785133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67" name="Google Shape;36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24</a:t>
            </a:fld>
            <a:endParaRPr/>
          </a:p>
        </p:txBody>
      </p:sp>
    </p:spTree>
    <p:extLst>
      <p:ext uri="{BB962C8B-B14F-4D97-AF65-F5344CB8AC3E}">
        <p14:creationId xmlns:p14="http://schemas.microsoft.com/office/powerpoint/2010/main" val="3849403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78" name="Google Shape;378;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25</a:t>
            </a:fld>
            <a:endParaRPr/>
          </a:p>
        </p:txBody>
      </p:sp>
    </p:spTree>
    <p:extLst>
      <p:ext uri="{BB962C8B-B14F-4D97-AF65-F5344CB8AC3E}">
        <p14:creationId xmlns:p14="http://schemas.microsoft.com/office/powerpoint/2010/main" val="292052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461a14b95e_2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461a14b95e_23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86" name="Google Shape;386;g461a14b95e_23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26</a:t>
            </a:fld>
            <a:endParaRPr/>
          </a:p>
        </p:txBody>
      </p:sp>
    </p:spTree>
    <p:extLst>
      <p:ext uri="{BB962C8B-B14F-4D97-AF65-F5344CB8AC3E}">
        <p14:creationId xmlns:p14="http://schemas.microsoft.com/office/powerpoint/2010/main" val="273269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61a14b95e_2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461a14b95e_23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94" name="Google Shape;394;g461a14b95e_23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27</a:t>
            </a:fld>
            <a:endParaRPr/>
          </a:p>
        </p:txBody>
      </p:sp>
    </p:spTree>
    <p:extLst>
      <p:ext uri="{BB962C8B-B14F-4D97-AF65-F5344CB8AC3E}">
        <p14:creationId xmlns:p14="http://schemas.microsoft.com/office/powerpoint/2010/main" val="3243530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49386d78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49386d7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49386d789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28</a:t>
            </a:fld>
            <a:endParaRPr/>
          </a:p>
        </p:txBody>
      </p:sp>
    </p:spTree>
    <p:extLst>
      <p:ext uri="{BB962C8B-B14F-4D97-AF65-F5344CB8AC3E}">
        <p14:creationId xmlns:p14="http://schemas.microsoft.com/office/powerpoint/2010/main" val="2471916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49386d789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49386d789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g49386d7897_1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29</a:t>
            </a:fld>
            <a:endParaRPr/>
          </a:p>
        </p:txBody>
      </p:sp>
    </p:spTree>
    <p:extLst>
      <p:ext uri="{BB962C8B-B14F-4D97-AF65-F5344CB8AC3E}">
        <p14:creationId xmlns:p14="http://schemas.microsoft.com/office/powerpoint/2010/main" val="31912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29" name="Google Shape;12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3</a:t>
            </a:fld>
            <a:endParaRPr/>
          </a:p>
        </p:txBody>
      </p:sp>
    </p:spTree>
    <p:extLst>
      <p:ext uri="{BB962C8B-B14F-4D97-AF65-F5344CB8AC3E}">
        <p14:creationId xmlns:p14="http://schemas.microsoft.com/office/powerpoint/2010/main" val="1823215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420" name="Google Shape;420;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30</a:t>
            </a:fld>
            <a:endParaRPr/>
          </a:p>
        </p:txBody>
      </p:sp>
    </p:spTree>
    <p:extLst>
      <p:ext uri="{BB962C8B-B14F-4D97-AF65-F5344CB8AC3E}">
        <p14:creationId xmlns:p14="http://schemas.microsoft.com/office/powerpoint/2010/main" val="2362364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430" name="Google Shape;43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31</a:t>
            </a:fld>
            <a:endParaRPr/>
          </a:p>
        </p:txBody>
      </p:sp>
    </p:spTree>
    <p:extLst>
      <p:ext uri="{BB962C8B-B14F-4D97-AF65-F5344CB8AC3E}">
        <p14:creationId xmlns:p14="http://schemas.microsoft.com/office/powerpoint/2010/main" val="507523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60c75029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460c75029f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440" name="Google Shape;440;g460c75029f_1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32</a:t>
            </a:fld>
            <a:endParaRPr/>
          </a:p>
        </p:txBody>
      </p:sp>
    </p:spTree>
    <p:extLst>
      <p:ext uri="{BB962C8B-B14F-4D97-AF65-F5344CB8AC3E}">
        <p14:creationId xmlns:p14="http://schemas.microsoft.com/office/powerpoint/2010/main" val="2747566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60c7502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g460c75029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451" name="Google Shape;451;g460c75029f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33</a:t>
            </a:fld>
            <a:endParaRPr/>
          </a:p>
        </p:txBody>
      </p:sp>
    </p:spTree>
    <p:extLst>
      <p:ext uri="{BB962C8B-B14F-4D97-AF65-F5344CB8AC3E}">
        <p14:creationId xmlns:p14="http://schemas.microsoft.com/office/powerpoint/2010/main" val="3717290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461" name="Google Shape;461;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34</a:t>
            </a:fld>
            <a:endParaRPr/>
          </a:p>
        </p:txBody>
      </p:sp>
    </p:spTree>
    <p:extLst>
      <p:ext uri="{BB962C8B-B14F-4D97-AF65-F5344CB8AC3E}">
        <p14:creationId xmlns:p14="http://schemas.microsoft.com/office/powerpoint/2010/main" val="262762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473" name="Google Shape;473;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35</a:t>
            </a:fld>
            <a:endParaRPr/>
          </a:p>
        </p:txBody>
      </p:sp>
    </p:spTree>
    <p:extLst>
      <p:ext uri="{BB962C8B-B14F-4D97-AF65-F5344CB8AC3E}">
        <p14:creationId xmlns:p14="http://schemas.microsoft.com/office/powerpoint/2010/main" val="2018718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938e9b4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4938e9b4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4938e9b44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36</a:t>
            </a:fld>
            <a:endParaRPr/>
          </a:p>
        </p:txBody>
      </p:sp>
    </p:spTree>
    <p:extLst>
      <p:ext uri="{BB962C8B-B14F-4D97-AF65-F5344CB8AC3E}">
        <p14:creationId xmlns:p14="http://schemas.microsoft.com/office/powerpoint/2010/main" val="686996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4938e9b44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4938e9b4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4938e9b446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37</a:t>
            </a:fld>
            <a:endParaRPr/>
          </a:p>
        </p:txBody>
      </p:sp>
    </p:spTree>
    <p:extLst>
      <p:ext uri="{BB962C8B-B14F-4D97-AF65-F5344CB8AC3E}">
        <p14:creationId xmlns:p14="http://schemas.microsoft.com/office/powerpoint/2010/main" val="861254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61a14b95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61a14b95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461a14b95e_5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38</a:t>
            </a:fld>
            <a:endParaRPr/>
          </a:p>
        </p:txBody>
      </p:sp>
    </p:spTree>
    <p:extLst>
      <p:ext uri="{BB962C8B-B14F-4D97-AF65-F5344CB8AC3E}">
        <p14:creationId xmlns:p14="http://schemas.microsoft.com/office/powerpoint/2010/main" val="2966653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4938e9b4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4938e9b44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4938e9b446_0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39</a:t>
            </a:fld>
            <a:endParaRPr/>
          </a:p>
        </p:txBody>
      </p:sp>
    </p:spTree>
    <p:extLst>
      <p:ext uri="{BB962C8B-B14F-4D97-AF65-F5344CB8AC3E}">
        <p14:creationId xmlns:p14="http://schemas.microsoft.com/office/powerpoint/2010/main" val="2687518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39" name="Google Shape;139;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a:t>
            </a:fld>
            <a:endParaRPr/>
          </a:p>
        </p:txBody>
      </p:sp>
    </p:spTree>
    <p:extLst>
      <p:ext uri="{BB962C8B-B14F-4D97-AF65-F5344CB8AC3E}">
        <p14:creationId xmlns:p14="http://schemas.microsoft.com/office/powerpoint/2010/main" val="3822720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4938e9b44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4938e9b44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4938e9b446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40</a:t>
            </a:fld>
            <a:endParaRPr/>
          </a:p>
        </p:txBody>
      </p:sp>
    </p:spTree>
    <p:extLst>
      <p:ext uri="{BB962C8B-B14F-4D97-AF65-F5344CB8AC3E}">
        <p14:creationId xmlns:p14="http://schemas.microsoft.com/office/powerpoint/2010/main" val="1404402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493da6cc3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493da6cc3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g493da6cc31_1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41</a:t>
            </a:fld>
            <a:endParaRPr/>
          </a:p>
        </p:txBody>
      </p:sp>
    </p:spTree>
    <p:extLst>
      <p:ext uri="{BB962C8B-B14F-4D97-AF65-F5344CB8AC3E}">
        <p14:creationId xmlns:p14="http://schemas.microsoft.com/office/powerpoint/2010/main" val="1187565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61a14b95e_2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461a14b95e_2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g461a14b95e_25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42</a:t>
            </a:fld>
            <a:endParaRPr/>
          </a:p>
        </p:txBody>
      </p:sp>
    </p:spTree>
    <p:extLst>
      <p:ext uri="{BB962C8B-B14F-4D97-AF65-F5344CB8AC3E}">
        <p14:creationId xmlns:p14="http://schemas.microsoft.com/office/powerpoint/2010/main" val="1595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61a14b95e_2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61a14b95e_2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g461a14b95e_25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43</a:t>
            </a:fld>
            <a:endParaRPr/>
          </a:p>
        </p:txBody>
      </p:sp>
    </p:spTree>
    <p:extLst>
      <p:ext uri="{BB962C8B-B14F-4D97-AF65-F5344CB8AC3E}">
        <p14:creationId xmlns:p14="http://schemas.microsoft.com/office/powerpoint/2010/main" val="3357714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61a14b95e_2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61a14b95e_2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g461a14b95e_25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44</a:t>
            </a:fld>
            <a:endParaRPr/>
          </a:p>
        </p:txBody>
      </p:sp>
    </p:spTree>
    <p:extLst>
      <p:ext uri="{BB962C8B-B14F-4D97-AF65-F5344CB8AC3E}">
        <p14:creationId xmlns:p14="http://schemas.microsoft.com/office/powerpoint/2010/main" val="3703433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461a14b95e_25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461a14b95e_2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g461a14b95e_25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45</a:t>
            </a:fld>
            <a:endParaRPr/>
          </a:p>
        </p:txBody>
      </p:sp>
    </p:spTree>
    <p:extLst>
      <p:ext uri="{BB962C8B-B14F-4D97-AF65-F5344CB8AC3E}">
        <p14:creationId xmlns:p14="http://schemas.microsoft.com/office/powerpoint/2010/main" val="1429227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493da6cc3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493da6cc3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493da6cc31_1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46</a:t>
            </a:fld>
            <a:endParaRPr/>
          </a:p>
        </p:txBody>
      </p:sp>
    </p:spTree>
    <p:extLst>
      <p:ext uri="{BB962C8B-B14F-4D97-AF65-F5344CB8AC3E}">
        <p14:creationId xmlns:p14="http://schemas.microsoft.com/office/powerpoint/2010/main" val="1280246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625" name="Google Shape;625;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47</a:t>
            </a:fld>
            <a:endParaRPr/>
          </a:p>
        </p:txBody>
      </p:sp>
    </p:spTree>
    <p:extLst>
      <p:ext uri="{BB962C8B-B14F-4D97-AF65-F5344CB8AC3E}">
        <p14:creationId xmlns:p14="http://schemas.microsoft.com/office/powerpoint/2010/main" val="371881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637" name="Google Shape;637;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48</a:t>
            </a:fld>
            <a:endParaRPr/>
          </a:p>
        </p:txBody>
      </p:sp>
    </p:spTree>
    <p:extLst>
      <p:ext uri="{BB962C8B-B14F-4D97-AF65-F5344CB8AC3E}">
        <p14:creationId xmlns:p14="http://schemas.microsoft.com/office/powerpoint/2010/main" val="2906095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647" name="Google Shape;64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49</a:t>
            </a:fld>
            <a:endParaRPr/>
          </a:p>
        </p:txBody>
      </p:sp>
    </p:spTree>
    <p:extLst>
      <p:ext uri="{BB962C8B-B14F-4D97-AF65-F5344CB8AC3E}">
        <p14:creationId xmlns:p14="http://schemas.microsoft.com/office/powerpoint/2010/main" val="74002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48" name="Google Shape;14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a:t>
            </a:fld>
            <a:endParaRPr/>
          </a:p>
        </p:txBody>
      </p:sp>
    </p:spTree>
    <p:extLst>
      <p:ext uri="{BB962C8B-B14F-4D97-AF65-F5344CB8AC3E}">
        <p14:creationId xmlns:p14="http://schemas.microsoft.com/office/powerpoint/2010/main" val="1378627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461a14b95e_2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461a14b95e_2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g461a14b95e_26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50</a:t>
            </a:fld>
            <a:endParaRPr/>
          </a:p>
        </p:txBody>
      </p:sp>
    </p:spTree>
    <p:extLst>
      <p:ext uri="{BB962C8B-B14F-4D97-AF65-F5344CB8AC3E}">
        <p14:creationId xmlns:p14="http://schemas.microsoft.com/office/powerpoint/2010/main" val="3661841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672" name="Google Shape;672;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51</a:t>
            </a:fld>
            <a:endParaRPr/>
          </a:p>
        </p:txBody>
      </p:sp>
    </p:spTree>
    <p:extLst>
      <p:ext uri="{BB962C8B-B14F-4D97-AF65-F5344CB8AC3E}">
        <p14:creationId xmlns:p14="http://schemas.microsoft.com/office/powerpoint/2010/main" val="3526999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686" name="Google Shape;68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52</a:t>
            </a:fld>
            <a:endParaRPr/>
          </a:p>
        </p:txBody>
      </p:sp>
    </p:spTree>
    <p:extLst>
      <p:ext uri="{BB962C8B-B14F-4D97-AF65-F5344CB8AC3E}">
        <p14:creationId xmlns:p14="http://schemas.microsoft.com/office/powerpoint/2010/main" val="1828678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460ac7109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460ac710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7" name="Google Shape;697;g460ac7109f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53</a:t>
            </a:fld>
            <a:endParaRPr/>
          </a:p>
        </p:txBody>
      </p:sp>
    </p:spTree>
    <p:extLst>
      <p:ext uri="{BB962C8B-B14F-4D97-AF65-F5344CB8AC3E}">
        <p14:creationId xmlns:p14="http://schemas.microsoft.com/office/powerpoint/2010/main" val="300047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711" name="Google Shape;711;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54</a:t>
            </a:fld>
            <a:endParaRPr/>
          </a:p>
        </p:txBody>
      </p:sp>
    </p:spTree>
    <p:extLst>
      <p:ext uri="{BB962C8B-B14F-4D97-AF65-F5344CB8AC3E}">
        <p14:creationId xmlns:p14="http://schemas.microsoft.com/office/powerpoint/2010/main" val="2316796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460ac7109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460ac7109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g460ac7109f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55</a:t>
            </a:fld>
            <a:endParaRPr/>
          </a:p>
        </p:txBody>
      </p:sp>
    </p:spTree>
    <p:extLst>
      <p:ext uri="{BB962C8B-B14F-4D97-AF65-F5344CB8AC3E}">
        <p14:creationId xmlns:p14="http://schemas.microsoft.com/office/powerpoint/2010/main" val="13932631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734" name="Google Shape;734;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56</a:t>
            </a:fld>
            <a:endParaRPr/>
          </a:p>
        </p:txBody>
      </p:sp>
    </p:spTree>
    <p:extLst>
      <p:ext uri="{BB962C8B-B14F-4D97-AF65-F5344CB8AC3E}">
        <p14:creationId xmlns:p14="http://schemas.microsoft.com/office/powerpoint/2010/main" val="2294488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748" name="Google Shape;748;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57</a:t>
            </a:fld>
            <a:endParaRPr/>
          </a:p>
        </p:txBody>
      </p:sp>
    </p:spTree>
    <p:extLst>
      <p:ext uri="{BB962C8B-B14F-4D97-AF65-F5344CB8AC3E}">
        <p14:creationId xmlns:p14="http://schemas.microsoft.com/office/powerpoint/2010/main" val="2434512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760" name="Google Shape;760;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58</a:t>
            </a:fld>
            <a:endParaRPr/>
          </a:p>
        </p:txBody>
      </p:sp>
    </p:spTree>
    <p:extLst>
      <p:ext uri="{BB962C8B-B14F-4D97-AF65-F5344CB8AC3E}">
        <p14:creationId xmlns:p14="http://schemas.microsoft.com/office/powerpoint/2010/main" val="1470074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1" name="Google Shape;77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772" name="Google Shape;772;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59</a:t>
            </a:fld>
            <a:endParaRPr/>
          </a:p>
        </p:txBody>
      </p:sp>
    </p:spTree>
    <p:extLst>
      <p:ext uri="{BB962C8B-B14F-4D97-AF65-F5344CB8AC3E}">
        <p14:creationId xmlns:p14="http://schemas.microsoft.com/office/powerpoint/2010/main" val="923024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58" name="Google Shape;158;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a:t>
            </a:fld>
            <a:endParaRPr/>
          </a:p>
        </p:txBody>
      </p:sp>
    </p:spTree>
    <p:extLst>
      <p:ext uri="{BB962C8B-B14F-4D97-AF65-F5344CB8AC3E}">
        <p14:creationId xmlns:p14="http://schemas.microsoft.com/office/powerpoint/2010/main" val="2400338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460bff677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460bff677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g460bff677e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60</a:t>
            </a:fld>
            <a:endParaRPr/>
          </a:p>
        </p:txBody>
      </p:sp>
    </p:spTree>
    <p:extLst>
      <p:ext uri="{BB962C8B-B14F-4D97-AF65-F5344CB8AC3E}">
        <p14:creationId xmlns:p14="http://schemas.microsoft.com/office/powerpoint/2010/main" val="27919321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460bff677e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460bff677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0" name="Google Shape;790;g460bff677e_1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61</a:t>
            </a:fld>
            <a:endParaRPr/>
          </a:p>
        </p:txBody>
      </p:sp>
    </p:spTree>
    <p:extLst>
      <p:ext uri="{BB962C8B-B14F-4D97-AF65-F5344CB8AC3E}">
        <p14:creationId xmlns:p14="http://schemas.microsoft.com/office/powerpoint/2010/main" val="4257074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494b40290b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494b40290b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494b40290b_1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62</a:t>
            </a:fld>
            <a:endParaRPr/>
          </a:p>
        </p:txBody>
      </p:sp>
    </p:spTree>
    <p:extLst>
      <p:ext uri="{BB962C8B-B14F-4D97-AF65-F5344CB8AC3E}">
        <p14:creationId xmlns:p14="http://schemas.microsoft.com/office/powerpoint/2010/main" val="31702745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460bff677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460bff677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2" name="Google Shape;812;g460bff677e_1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63</a:t>
            </a:fld>
            <a:endParaRPr/>
          </a:p>
        </p:txBody>
      </p:sp>
    </p:spTree>
    <p:extLst>
      <p:ext uri="{BB962C8B-B14F-4D97-AF65-F5344CB8AC3E}">
        <p14:creationId xmlns:p14="http://schemas.microsoft.com/office/powerpoint/2010/main" val="16946271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461a14b95e_29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461a14b95e_29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3" name="Google Shape;823;g461a14b95e_29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64</a:t>
            </a:fld>
            <a:endParaRPr/>
          </a:p>
        </p:txBody>
      </p:sp>
    </p:spTree>
    <p:extLst>
      <p:ext uri="{BB962C8B-B14F-4D97-AF65-F5344CB8AC3E}">
        <p14:creationId xmlns:p14="http://schemas.microsoft.com/office/powerpoint/2010/main" val="63533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461a14b95e_29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461a14b95e_29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461a14b95e_29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65</a:t>
            </a:fld>
            <a:endParaRPr/>
          </a:p>
        </p:txBody>
      </p:sp>
    </p:spTree>
    <p:extLst>
      <p:ext uri="{BB962C8B-B14F-4D97-AF65-F5344CB8AC3E}">
        <p14:creationId xmlns:p14="http://schemas.microsoft.com/office/powerpoint/2010/main" val="3858652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461a14b95e_29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461a14b95e_29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9" name="Google Shape;849;g461a14b95e_29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66</a:t>
            </a:fld>
            <a:endParaRPr/>
          </a:p>
        </p:txBody>
      </p:sp>
    </p:spTree>
    <p:extLst>
      <p:ext uri="{BB962C8B-B14F-4D97-AF65-F5344CB8AC3E}">
        <p14:creationId xmlns:p14="http://schemas.microsoft.com/office/powerpoint/2010/main" val="34864424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494b40290b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494b40290b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4" name="Google Shape;864;g494b40290b_1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67</a:t>
            </a:fld>
            <a:endParaRPr/>
          </a:p>
        </p:txBody>
      </p:sp>
    </p:spTree>
    <p:extLst>
      <p:ext uri="{BB962C8B-B14F-4D97-AF65-F5344CB8AC3E}">
        <p14:creationId xmlns:p14="http://schemas.microsoft.com/office/powerpoint/2010/main" val="1096777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461a14b95e_2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461a14b95e_2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5" name="Google Shape;875;g461a14b95e_29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68</a:t>
            </a:fld>
            <a:endParaRPr/>
          </a:p>
        </p:txBody>
      </p:sp>
    </p:spTree>
    <p:extLst>
      <p:ext uri="{BB962C8B-B14F-4D97-AF65-F5344CB8AC3E}">
        <p14:creationId xmlns:p14="http://schemas.microsoft.com/office/powerpoint/2010/main" val="2745960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884" name="Google Shape;884;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69</a:t>
            </a:fld>
            <a:endParaRPr/>
          </a:p>
        </p:txBody>
      </p:sp>
    </p:spTree>
    <p:extLst>
      <p:ext uri="{BB962C8B-B14F-4D97-AF65-F5344CB8AC3E}">
        <p14:creationId xmlns:p14="http://schemas.microsoft.com/office/powerpoint/2010/main" val="2311157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60bff677e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60bff677e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460bff677e_1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a:t>
            </a:fld>
            <a:endParaRPr/>
          </a:p>
        </p:txBody>
      </p:sp>
    </p:spTree>
    <p:extLst>
      <p:ext uri="{BB962C8B-B14F-4D97-AF65-F5344CB8AC3E}">
        <p14:creationId xmlns:p14="http://schemas.microsoft.com/office/powerpoint/2010/main" val="1021512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461a14b95e_1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g461a14b95e_16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892" name="Google Shape;892;g461a14b95e_16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70</a:t>
            </a:fld>
            <a:endParaRPr/>
          </a:p>
        </p:txBody>
      </p:sp>
    </p:spTree>
    <p:extLst>
      <p:ext uri="{BB962C8B-B14F-4D97-AF65-F5344CB8AC3E}">
        <p14:creationId xmlns:p14="http://schemas.microsoft.com/office/powerpoint/2010/main" val="40325818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900" name="Google Shape;900;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71</a:t>
            </a:fld>
            <a:endParaRPr/>
          </a:p>
        </p:txBody>
      </p:sp>
    </p:spTree>
    <p:extLst>
      <p:ext uri="{BB962C8B-B14F-4D97-AF65-F5344CB8AC3E}">
        <p14:creationId xmlns:p14="http://schemas.microsoft.com/office/powerpoint/2010/main" val="36967020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47fc78b0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47fc78b0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5" name="Google Shape;915;g47fc78b0d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72</a:t>
            </a:fld>
            <a:endParaRPr/>
          </a:p>
        </p:txBody>
      </p:sp>
    </p:spTree>
    <p:extLst>
      <p:ext uri="{BB962C8B-B14F-4D97-AF65-F5344CB8AC3E}">
        <p14:creationId xmlns:p14="http://schemas.microsoft.com/office/powerpoint/2010/main" val="40829625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461a14b95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461a14b95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5" name="Google Shape;925;g461a14b95e_1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73</a:t>
            </a:fld>
            <a:endParaRPr/>
          </a:p>
        </p:txBody>
      </p:sp>
    </p:spTree>
    <p:extLst>
      <p:ext uri="{BB962C8B-B14F-4D97-AF65-F5344CB8AC3E}">
        <p14:creationId xmlns:p14="http://schemas.microsoft.com/office/powerpoint/2010/main" val="28445384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4840a99687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4840a9968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4" name="Google Shape;934;g4840a99687_1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74</a:t>
            </a:fld>
            <a:endParaRPr/>
          </a:p>
        </p:txBody>
      </p:sp>
    </p:spTree>
    <p:extLst>
      <p:ext uri="{BB962C8B-B14F-4D97-AF65-F5344CB8AC3E}">
        <p14:creationId xmlns:p14="http://schemas.microsoft.com/office/powerpoint/2010/main" val="7526951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4840a9968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4840a9968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g4840a99687_1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75</a:t>
            </a:fld>
            <a:endParaRPr/>
          </a:p>
        </p:txBody>
      </p:sp>
    </p:spTree>
    <p:extLst>
      <p:ext uri="{BB962C8B-B14F-4D97-AF65-F5344CB8AC3E}">
        <p14:creationId xmlns:p14="http://schemas.microsoft.com/office/powerpoint/2010/main" val="9427439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47fc78b0d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47fc78b0d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0" name="Google Shape;950;g47fc78b0d3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76</a:t>
            </a:fld>
            <a:endParaRPr/>
          </a:p>
        </p:txBody>
      </p:sp>
    </p:spTree>
    <p:extLst>
      <p:ext uri="{BB962C8B-B14F-4D97-AF65-F5344CB8AC3E}">
        <p14:creationId xmlns:p14="http://schemas.microsoft.com/office/powerpoint/2010/main" val="1856917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47fc78b0d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47fc78b0d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2" name="Google Shape;962;g47fc78b0d3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77</a:t>
            </a:fld>
            <a:endParaRPr/>
          </a:p>
        </p:txBody>
      </p:sp>
    </p:spTree>
    <p:extLst>
      <p:ext uri="{BB962C8B-B14F-4D97-AF65-F5344CB8AC3E}">
        <p14:creationId xmlns:p14="http://schemas.microsoft.com/office/powerpoint/2010/main" val="27203466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47508309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47508309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4" name="Google Shape;974;g475083096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78</a:t>
            </a:fld>
            <a:endParaRPr/>
          </a:p>
        </p:txBody>
      </p:sp>
    </p:spTree>
    <p:extLst>
      <p:ext uri="{BB962C8B-B14F-4D97-AF65-F5344CB8AC3E}">
        <p14:creationId xmlns:p14="http://schemas.microsoft.com/office/powerpoint/2010/main" val="1194080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475083096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475083096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6" name="Google Shape;986;g4750830965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79</a:t>
            </a:fld>
            <a:endParaRPr/>
          </a:p>
        </p:txBody>
      </p:sp>
    </p:spTree>
    <p:extLst>
      <p:ext uri="{BB962C8B-B14F-4D97-AF65-F5344CB8AC3E}">
        <p14:creationId xmlns:p14="http://schemas.microsoft.com/office/powerpoint/2010/main" val="94416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60bff677e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60bff677e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460bff677e_1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extLst>
      <p:ext uri="{BB962C8B-B14F-4D97-AF65-F5344CB8AC3E}">
        <p14:creationId xmlns:p14="http://schemas.microsoft.com/office/powerpoint/2010/main" val="25382113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000" name="Google Shape;1000;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80</a:t>
            </a:fld>
            <a:endParaRPr/>
          </a:p>
        </p:txBody>
      </p:sp>
    </p:spTree>
    <p:extLst>
      <p:ext uri="{BB962C8B-B14F-4D97-AF65-F5344CB8AC3E}">
        <p14:creationId xmlns:p14="http://schemas.microsoft.com/office/powerpoint/2010/main" val="22262643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010" name="Google Shape;1010;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81</a:t>
            </a:fld>
            <a:endParaRPr/>
          </a:p>
        </p:txBody>
      </p:sp>
    </p:spTree>
    <p:extLst>
      <p:ext uri="{BB962C8B-B14F-4D97-AF65-F5344CB8AC3E}">
        <p14:creationId xmlns:p14="http://schemas.microsoft.com/office/powerpoint/2010/main" val="4771149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0" name="Google Shape;1020;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021" name="Google Shape;1021;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82</a:t>
            </a:fld>
            <a:endParaRPr/>
          </a:p>
        </p:txBody>
      </p:sp>
    </p:spTree>
    <p:extLst>
      <p:ext uri="{BB962C8B-B14F-4D97-AF65-F5344CB8AC3E}">
        <p14:creationId xmlns:p14="http://schemas.microsoft.com/office/powerpoint/2010/main" val="27487181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032" name="Google Shape;1032;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83</a:t>
            </a:fld>
            <a:endParaRPr/>
          </a:p>
        </p:txBody>
      </p:sp>
    </p:spTree>
    <p:extLst>
      <p:ext uri="{BB962C8B-B14F-4D97-AF65-F5344CB8AC3E}">
        <p14:creationId xmlns:p14="http://schemas.microsoft.com/office/powerpoint/2010/main" val="11184152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043" name="Google Shape;1043;p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84</a:t>
            </a:fld>
            <a:endParaRPr/>
          </a:p>
        </p:txBody>
      </p:sp>
    </p:spTree>
    <p:extLst>
      <p:ext uri="{BB962C8B-B14F-4D97-AF65-F5344CB8AC3E}">
        <p14:creationId xmlns:p14="http://schemas.microsoft.com/office/powerpoint/2010/main" val="9596371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495cb9490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495cb9490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6" name="Google Shape;1056;g495cb9490c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85</a:t>
            </a:fld>
            <a:endParaRPr/>
          </a:p>
        </p:txBody>
      </p:sp>
    </p:spTree>
    <p:extLst>
      <p:ext uri="{BB962C8B-B14F-4D97-AF65-F5344CB8AC3E}">
        <p14:creationId xmlns:p14="http://schemas.microsoft.com/office/powerpoint/2010/main" val="20534932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066" name="Google Shape;1066;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86</a:t>
            </a:fld>
            <a:endParaRPr/>
          </a:p>
        </p:txBody>
      </p:sp>
    </p:spTree>
    <p:extLst>
      <p:ext uri="{BB962C8B-B14F-4D97-AF65-F5344CB8AC3E}">
        <p14:creationId xmlns:p14="http://schemas.microsoft.com/office/powerpoint/2010/main" val="3052341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95cb949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6" name="Google Shape;1076;g495cb9490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077" name="Google Shape;1077;g495cb9490c_0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87</a:t>
            </a:fld>
            <a:endParaRPr/>
          </a:p>
        </p:txBody>
      </p:sp>
    </p:spTree>
    <p:extLst>
      <p:ext uri="{BB962C8B-B14F-4D97-AF65-F5344CB8AC3E}">
        <p14:creationId xmlns:p14="http://schemas.microsoft.com/office/powerpoint/2010/main" val="39695619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461a14b95e_26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461a14b95e_26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8" name="Google Shape;1088;g461a14b95e_26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88</a:t>
            </a:fld>
            <a:endParaRPr/>
          </a:p>
        </p:txBody>
      </p:sp>
    </p:spTree>
    <p:extLst>
      <p:ext uri="{BB962C8B-B14F-4D97-AF65-F5344CB8AC3E}">
        <p14:creationId xmlns:p14="http://schemas.microsoft.com/office/powerpoint/2010/main" val="36319530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096" name="Google Shape;1096;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89</a:t>
            </a:fld>
            <a:endParaRPr/>
          </a:p>
        </p:txBody>
      </p:sp>
    </p:spTree>
    <p:extLst>
      <p:ext uri="{BB962C8B-B14F-4D97-AF65-F5344CB8AC3E}">
        <p14:creationId xmlns:p14="http://schemas.microsoft.com/office/powerpoint/2010/main" val="1388335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60f1c582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60f1c582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460f1c5820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a:t>
            </a:fld>
            <a:endParaRPr/>
          </a:p>
        </p:txBody>
      </p:sp>
    </p:spTree>
    <p:extLst>
      <p:ext uri="{BB962C8B-B14F-4D97-AF65-F5344CB8AC3E}">
        <p14:creationId xmlns:p14="http://schemas.microsoft.com/office/powerpoint/2010/main" val="40476091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6" name="Google Shape;1106;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6355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5" name="Google Shape;1115;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96370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494b4029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494b4029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6" name="Google Shape;1126;g494b40290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92</a:t>
            </a:fld>
            <a:endParaRPr/>
          </a:p>
        </p:txBody>
      </p:sp>
    </p:spTree>
    <p:extLst>
      <p:ext uri="{BB962C8B-B14F-4D97-AF65-F5344CB8AC3E}">
        <p14:creationId xmlns:p14="http://schemas.microsoft.com/office/powerpoint/2010/main" val="39685888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94b40290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494b40290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4" name="Google Shape;1134;g494b40290b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93</a:t>
            </a:fld>
            <a:endParaRPr/>
          </a:p>
        </p:txBody>
      </p:sp>
    </p:spTree>
    <p:extLst>
      <p:ext uri="{BB962C8B-B14F-4D97-AF65-F5344CB8AC3E}">
        <p14:creationId xmlns:p14="http://schemas.microsoft.com/office/powerpoint/2010/main" val="17935219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494b40290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494b40290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7" name="Google Shape;1147;g494b40290b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94</a:t>
            </a:fld>
            <a:endParaRPr/>
          </a:p>
        </p:txBody>
      </p:sp>
    </p:spTree>
    <p:extLst>
      <p:ext uri="{BB962C8B-B14F-4D97-AF65-F5344CB8AC3E}">
        <p14:creationId xmlns:p14="http://schemas.microsoft.com/office/powerpoint/2010/main" val="24535519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94b40290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494b40290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9" name="Google Shape;1159;g494b40290b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95</a:t>
            </a:fld>
            <a:endParaRPr/>
          </a:p>
        </p:txBody>
      </p:sp>
    </p:spTree>
    <p:extLst>
      <p:ext uri="{BB962C8B-B14F-4D97-AF65-F5344CB8AC3E}">
        <p14:creationId xmlns:p14="http://schemas.microsoft.com/office/powerpoint/2010/main" val="12447303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461a14b95e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461a14b95e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2" name="Google Shape;1172;g461a14b95e_19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96</a:t>
            </a:fld>
            <a:endParaRPr/>
          </a:p>
        </p:txBody>
      </p:sp>
    </p:spTree>
    <p:extLst>
      <p:ext uri="{BB962C8B-B14F-4D97-AF65-F5344CB8AC3E}">
        <p14:creationId xmlns:p14="http://schemas.microsoft.com/office/powerpoint/2010/main" val="4217376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461a14b95e_8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9" name="Google Shape;1179;g461a14b95e_8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180" name="Google Shape;1180;g461a14b95e_8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fr-FR"/>
              <a:t>97</a:t>
            </a:fld>
            <a:endParaRPr/>
          </a:p>
        </p:txBody>
      </p:sp>
    </p:spTree>
    <p:extLst>
      <p:ext uri="{BB962C8B-B14F-4D97-AF65-F5344CB8AC3E}">
        <p14:creationId xmlns:p14="http://schemas.microsoft.com/office/powerpoint/2010/main" val="38087047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461a14b95e_8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461a14b95e_8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0" name="Google Shape;1190;g461a14b95e_8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98</a:t>
            </a:fld>
            <a:endParaRPr/>
          </a:p>
        </p:txBody>
      </p:sp>
    </p:spTree>
    <p:extLst>
      <p:ext uri="{BB962C8B-B14F-4D97-AF65-F5344CB8AC3E}">
        <p14:creationId xmlns:p14="http://schemas.microsoft.com/office/powerpoint/2010/main" val="40832047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198" name="Google Shape;1198;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99</a:t>
            </a:fld>
            <a:endParaRPr/>
          </a:p>
        </p:txBody>
      </p:sp>
    </p:spTree>
    <p:extLst>
      <p:ext uri="{BB962C8B-B14F-4D97-AF65-F5344CB8AC3E}">
        <p14:creationId xmlns:p14="http://schemas.microsoft.com/office/powerpoint/2010/main" val="13111489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TITLE">
    <p:bg>
      <p:bgPr>
        <a:solidFill>
          <a:srgbClr val="F1F1F1"/>
        </a:solidFill>
        <a:effectLst/>
      </p:bgPr>
    </p:bg>
    <p:spTree>
      <p:nvGrpSpPr>
        <p:cNvPr id="1" name="Shape 20"/>
        <p:cNvGrpSpPr/>
        <p:nvPr/>
      </p:nvGrpSpPr>
      <p:grpSpPr>
        <a:xfrm>
          <a:off x="0" y="0"/>
          <a:ext cx="0" cy="0"/>
          <a:chOff x="0" y="0"/>
          <a:chExt cx="0" cy="0"/>
        </a:xfrm>
      </p:grpSpPr>
      <p:pic>
        <p:nvPicPr>
          <p:cNvPr id="21" name="Google Shape;21;p2"/>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Google Shape;22;p2"/>
          <p:cNvSpPr txBox="1">
            <a:spLocks noGrp="1"/>
          </p:cNvSpPr>
          <p:nvPr>
            <p:ph type="ctrTitle"/>
          </p:nvPr>
        </p:nvSpPr>
        <p:spPr>
          <a:xfrm>
            <a:off x="683568" y="1527330"/>
            <a:ext cx="7772400" cy="1102519"/>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B10404"/>
              </a:buClr>
              <a:buSzPts val="3600"/>
              <a:buFont typeface="Corbel"/>
              <a:buNone/>
              <a:defRPr sz="3600" b="1" i="0" u="none" strike="noStrike" cap="non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a:endParaRPr/>
          </a:p>
        </p:txBody>
      </p:sp>
      <p:sp>
        <p:nvSpPr>
          <p:cNvPr id="23" name="Google Shape;23;p2"/>
          <p:cNvSpPr txBox="1">
            <a:spLocks noGrp="1"/>
          </p:cNvSpPr>
          <p:nvPr>
            <p:ph type="subTitle" idx="1"/>
          </p:nvPr>
        </p:nvSpPr>
        <p:spPr>
          <a:xfrm>
            <a:off x="1369368" y="2661456"/>
            <a:ext cx="6400800" cy="1314450"/>
          </a:xfrm>
          <a:prstGeom prst="rect">
            <a:avLst/>
          </a:prstGeom>
          <a:noFill/>
          <a:ln>
            <a:noFill/>
          </a:ln>
        </p:spPr>
        <p:txBody>
          <a:bodyPr spcFirstLastPara="1" wrap="square" lIns="91425" tIns="91425" rIns="91425" bIns="91425" anchor="t" anchorCtr="0"/>
          <a:lstStyle>
            <a:lvl1pPr marR="0" lvl="0" algn="ctr">
              <a:lnSpc>
                <a:spcPct val="100000"/>
              </a:lnSpc>
              <a:spcBef>
                <a:spcPts val="560"/>
              </a:spcBef>
              <a:spcAft>
                <a:spcPts val="0"/>
              </a:spcAft>
              <a:buClr>
                <a:srgbClr val="595959"/>
              </a:buClr>
              <a:buSzPts val="2800"/>
              <a:buFont typeface="Arial"/>
              <a:buNone/>
              <a:defRPr sz="2800" b="1" i="0" u="none" strike="noStrike" cap="none">
                <a:solidFill>
                  <a:srgbClr val="595959"/>
                </a:solidFill>
                <a:latin typeface="Corbel"/>
                <a:ea typeface="Corbel"/>
                <a:cs typeface="Corbel"/>
                <a:sym typeface="Corbel"/>
              </a:defRPr>
            </a:lvl1pPr>
            <a:lvl2pPr marR="0" lvl="1" algn="ctr">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orbel"/>
                <a:ea typeface="Corbel"/>
                <a:cs typeface="Corbel"/>
                <a:sym typeface="Corbel"/>
              </a:defRPr>
            </a:lvl2pPr>
            <a:lvl3pPr marR="0" lvl="2"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3pPr>
            <a:lvl4pPr marR="0" lvl="3" algn="ctr">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4pPr>
            <a:lvl5pPr marR="0" lvl="4" algn="ctr">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Google Shape;24;p2"/>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25" name="Google Shape;25;p2"/>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26" name="Google Shape;26;p2"/>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27" name="Google Shape;27;p2"/>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93"/>
        <p:cNvGrpSpPr/>
        <p:nvPr/>
      </p:nvGrpSpPr>
      <p:grpSpPr>
        <a:xfrm>
          <a:off x="0" y="0"/>
          <a:ext cx="0" cy="0"/>
          <a:chOff x="0" y="0"/>
          <a:chExt cx="0" cy="0"/>
        </a:xfrm>
      </p:grpSpPr>
      <p:sp>
        <p:nvSpPr>
          <p:cNvPr id="94" name="Google Shape;94;p11"/>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95" name="Google Shape;95;p11"/>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a:endParaRPr/>
          </a:p>
        </p:txBody>
      </p:sp>
      <p:sp>
        <p:nvSpPr>
          <p:cNvPr id="96" name="Google Shape;96;p11"/>
          <p:cNvSpPr txBox="1">
            <a:spLocks noGrp="1"/>
          </p:cNvSpPr>
          <p:nvPr>
            <p:ph type="body" idx="1"/>
          </p:nvPr>
        </p:nvSpPr>
        <p:spPr>
          <a:xfrm rot="5400000">
            <a:off x="2843808" y="-1748730"/>
            <a:ext cx="3456384" cy="8640960"/>
          </a:xfrm>
          <a:prstGeom prst="rect">
            <a:avLst/>
          </a:prstGeom>
          <a:noFill/>
          <a:ln>
            <a:noFill/>
          </a:ln>
        </p:spPr>
        <p:txBody>
          <a:bodyPr spcFirstLastPara="1" wrap="square" lIns="91425" tIns="91425" rIns="91425" bIns="91425" anchor="t" anchorCtr="0"/>
          <a:lstStyle>
            <a:lvl1pPr marL="457200" marR="0" lvl="0" indent="-406400" algn="l">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Google Shape;97;p11"/>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8" name="Google Shape;98;p11"/>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9" name="Google Shape;99;p11"/>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00" name="Google Shape;100;p11"/>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01"/>
        <p:cNvGrpSpPr/>
        <p:nvPr/>
      </p:nvGrpSpPr>
      <p:grpSpPr>
        <a:xfrm>
          <a:off x="0" y="0"/>
          <a:ext cx="0" cy="0"/>
          <a:chOff x="0" y="0"/>
          <a:chExt cx="0" cy="0"/>
        </a:xfrm>
      </p:grpSpPr>
      <p:sp>
        <p:nvSpPr>
          <p:cNvPr id="102" name="Google Shape;102;p12"/>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103" name="Google Shape;103;p12"/>
          <p:cNvSpPr txBox="1">
            <a:spLocks noGrp="1"/>
          </p:cNvSpPr>
          <p:nvPr>
            <p:ph type="title"/>
          </p:nvPr>
        </p:nvSpPr>
        <p:spPr>
          <a:xfrm rot="5400000">
            <a:off x="5463778" y="1371601"/>
            <a:ext cx="4388644" cy="20574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a:endParaRPr/>
          </a:p>
        </p:txBody>
      </p:sp>
      <p:sp>
        <p:nvSpPr>
          <p:cNvPr id="104" name="Google Shape;104;p12"/>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91425" rIns="91425" bIns="91425" anchor="t" anchorCtr="0"/>
          <a:lstStyle>
            <a:lvl1pPr marL="457200" marR="0" lvl="0" indent="-406400" algn="l">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Google Shape;105;p12"/>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06" name="Google Shape;106;p12"/>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07" name="Google Shape;107;p12"/>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08" name="Google Shape;108;p12"/>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28"/>
        <p:cNvGrpSpPr/>
        <p:nvPr/>
      </p:nvGrpSpPr>
      <p:grpSpPr>
        <a:xfrm>
          <a:off x="0" y="0"/>
          <a:ext cx="0" cy="0"/>
          <a:chOff x="0" y="0"/>
          <a:chExt cx="0" cy="0"/>
        </a:xfrm>
      </p:grpSpPr>
      <p:sp>
        <p:nvSpPr>
          <p:cNvPr id="29" name="Google Shape;29;p3"/>
          <p:cNvSpPr txBox="1">
            <a:spLocks noGrp="1"/>
          </p:cNvSpPr>
          <p:nvPr>
            <p:ph type="body" idx="1"/>
          </p:nvPr>
        </p:nvSpPr>
        <p:spPr>
          <a:xfrm>
            <a:off x="251520" y="843558"/>
            <a:ext cx="8640960" cy="3456384"/>
          </a:xfrm>
          <a:prstGeom prst="rect">
            <a:avLst/>
          </a:prstGeom>
          <a:noFill/>
          <a:ln>
            <a:noFill/>
          </a:ln>
        </p:spPr>
        <p:txBody>
          <a:bodyPr spcFirstLastPara="1" wrap="square" lIns="91425" tIns="91425" rIns="91425" bIns="91425" anchor="t" anchorCtr="0"/>
          <a:lstStyle>
            <a:lvl1pPr marL="457200" marR="0" lvl="0" indent="-406400" algn="l">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Google Shape;30;p3"/>
          <p:cNvSpPr/>
          <p:nvPr/>
        </p:nvSpPr>
        <p:spPr>
          <a:xfrm>
            <a:off x="0" y="701257"/>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31" name="Google Shape;31;p3"/>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2" name="Google Shape;32;p3"/>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3" name="Google Shape;33;p3"/>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34" name="Google Shape;34;p3"/>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a:endParaRPr/>
          </a:p>
        </p:txBody>
      </p:sp>
      <p:sp>
        <p:nvSpPr>
          <p:cNvPr id="35" name="Google Shape;35;p3"/>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22313" y="2841781"/>
            <a:ext cx="7772400" cy="1021556"/>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rgbClr val="B10404"/>
              </a:buClr>
              <a:buSzPts val="4000"/>
              <a:buFont typeface="Corbel"/>
              <a:buNone/>
              <a:defRPr sz="4000" b="1" i="0" u="none" strike="noStrike" cap="non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a:endParaRPr/>
          </a:p>
        </p:txBody>
      </p:sp>
      <p:sp>
        <p:nvSpPr>
          <p:cNvPr id="38" name="Google Shape;38;p4"/>
          <p:cNvSpPr txBox="1">
            <a:spLocks noGrp="1"/>
          </p:cNvSpPr>
          <p:nvPr>
            <p:ph type="body" idx="1"/>
          </p:nvPr>
        </p:nvSpPr>
        <p:spPr>
          <a:xfrm>
            <a:off x="760040" y="1707655"/>
            <a:ext cx="7772400" cy="1125140"/>
          </a:xfrm>
          <a:prstGeom prst="rect">
            <a:avLst/>
          </a:prstGeom>
          <a:noFill/>
          <a:ln>
            <a:noFill/>
          </a:ln>
        </p:spPr>
        <p:txBody>
          <a:bodyPr spcFirstLastPara="1" wrap="square" lIns="91425" tIns="91425" rIns="91425" bIns="91425" anchor="b" anchorCtr="0"/>
          <a:lstStyle>
            <a:lvl1pPr marL="457200" marR="0" lvl="0" indent="-228600" algn="l">
              <a:lnSpc>
                <a:spcPct val="100000"/>
              </a:lnSpc>
              <a:spcBef>
                <a:spcPts val="400"/>
              </a:spcBef>
              <a:spcAft>
                <a:spcPts val="0"/>
              </a:spcAft>
              <a:buClr>
                <a:srgbClr val="888888"/>
              </a:buClr>
              <a:buSzPts val="2000"/>
              <a:buFont typeface="Arial"/>
              <a:buNone/>
              <a:defRPr sz="2000" b="1" i="0" u="none" strike="noStrike" cap="none">
                <a:solidFill>
                  <a:srgbClr val="888888"/>
                </a:solidFill>
                <a:latin typeface="Corbel"/>
                <a:ea typeface="Corbel"/>
                <a:cs typeface="Corbel"/>
                <a:sym typeface="Corbel"/>
              </a:defRPr>
            </a:lvl1pPr>
            <a:lvl2pPr marL="914400" marR="0" lvl="1" indent="-228600" algn="l">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2pPr>
            <a:lvl3pPr marL="1371600" marR="0" lvl="2" indent="-228600" algn="l">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orbel"/>
                <a:ea typeface="Corbel"/>
                <a:cs typeface="Corbel"/>
                <a:sym typeface="Corbel"/>
              </a:defRPr>
            </a:lvl3pPr>
            <a:lvl4pPr marL="1828800" marR="0" lvl="3"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4pPr>
            <a:lvl5pPr marL="2286000" marR="0" lvl="4"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5pPr>
            <a:lvl6pPr marL="2743200" marR="0" lvl="5"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6pPr>
            <a:lvl7pPr marL="3200400" marR="0" lvl="6"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7pPr>
            <a:lvl8pPr marL="3657600" marR="0" lvl="7"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8pPr>
            <a:lvl9pPr marL="4114800" marR="0" lvl="8"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Google Shape;39;p4"/>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0" name="Google Shape;40;p4"/>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1" name="Google Shape;41;p4"/>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42" name="Google Shape;42;p4"/>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p:cSld name="Deux contenus">
    <p:spTree>
      <p:nvGrpSpPr>
        <p:cNvPr id="1" name="Shape 43"/>
        <p:cNvGrpSpPr/>
        <p:nvPr/>
      </p:nvGrpSpPr>
      <p:grpSpPr>
        <a:xfrm>
          <a:off x="0" y="0"/>
          <a:ext cx="0" cy="0"/>
          <a:chOff x="0" y="0"/>
          <a:chExt cx="0" cy="0"/>
        </a:xfrm>
      </p:grpSpPr>
      <p:sp>
        <p:nvSpPr>
          <p:cNvPr id="44" name="Google Shape;44;p5"/>
          <p:cNvSpPr txBox="1">
            <a:spLocks noGrp="1"/>
          </p:cNvSpPr>
          <p:nvPr>
            <p:ph type="body" idx="1"/>
          </p:nvPr>
        </p:nvSpPr>
        <p:spPr>
          <a:xfrm>
            <a:off x="457200" y="1200151"/>
            <a:ext cx="4038600" cy="3394472"/>
          </a:xfrm>
          <a:prstGeom prst="rect">
            <a:avLst/>
          </a:prstGeom>
          <a:noFill/>
          <a:ln>
            <a:noFill/>
          </a:ln>
        </p:spPr>
        <p:txBody>
          <a:bodyPr spcFirstLastPara="1" wrap="square" lIns="91425" tIns="91425" rIns="91425" bIns="91425" anchor="t" anchorCtr="0"/>
          <a:lstStyle>
            <a:lvl1pPr marL="457200" marR="0" lvl="0" indent="-406400" algn="l">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Google Shape;45;p5"/>
          <p:cNvSpPr txBox="1">
            <a:spLocks noGrp="1"/>
          </p:cNvSpPr>
          <p:nvPr>
            <p:ph type="body" idx="2"/>
          </p:nvPr>
        </p:nvSpPr>
        <p:spPr>
          <a:xfrm>
            <a:off x="4648200" y="1200151"/>
            <a:ext cx="4038600" cy="3394472"/>
          </a:xfrm>
          <a:prstGeom prst="rect">
            <a:avLst/>
          </a:prstGeom>
          <a:noFill/>
          <a:ln>
            <a:noFill/>
          </a:ln>
        </p:spPr>
        <p:txBody>
          <a:bodyPr spcFirstLastPara="1" wrap="square" lIns="91425" tIns="91425" rIns="91425" bIns="91425" anchor="t" anchorCtr="0"/>
          <a:lstStyle>
            <a:lvl1pPr marL="457200" marR="0" lvl="0" indent="-406400" algn="l">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Google Shape;46;p5"/>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47" name="Google Shape;47;p5"/>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8" name="Google Shape;48;p5"/>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9" name="Google Shape;49;p5"/>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50" name="Google Shape;50;p5"/>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a:endParaRPr/>
          </a:p>
        </p:txBody>
      </p:sp>
      <p:sp>
        <p:nvSpPr>
          <p:cNvPr id="51" name="Google Shape;51;p5"/>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p:cSld name="Comparaison">
    <p:spTree>
      <p:nvGrpSpPr>
        <p:cNvPr id="1" name="Shape 52"/>
        <p:cNvGrpSpPr/>
        <p:nvPr/>
      </p:nvGrpSpPr>
      <p:grpSpPr>
        <a:xfrm>
          <a:off x="0" y="0"/>
          <a:ext cx="0" cy="0"/>
          <a:chOff x="0" y="0"/>
          <a:chExt cx="0" cy="0"/>
        </a:xfrm>
      </p:grpSpPr>
      <p:sp>
        <p:nvSpPr>
          <p:cNvPr id="53" name="Google Shape;53;p6"/>
          <p:cNvSpPr txBox="1">
            <a:spLocks noGrp="1"/>
          </p:cNvSpPr>
          <p:nvPr>
            <p:ph type="body" idx="1"/>
          </p:nvPr>
        </p:nvSpPr>
        <p:spPr>
          <a:xfrm>
            <a:off x="457200" y="1059583"/>
            <a:ext cx="4040188" cy="571574"/>
          </a:xfrm>
          <a:prstGeom prst="rect">
            <a:avLst/>
          </a:prstGeom>
          <a:solidFill>
            <a:schemeClr val="dk2"/>
          </a:solidFill>
          <a:ln>
            <a:noFill/>
          </a:ln>
        </p:spPr>
        <p:txBody>
          <a:bodyPr spcFirstLastPara="1" wrap="square" lIns="91425" tIns="91425" rIns="91425" bIns="91425" anchor="b" anchorCtr="0"/>
          <a:lstStyle>
            <a:lvl1pPr marL="457200" marR="0" lvl="0" indent="-228600" algn="l">
              <a:lnSpc>
                <a:spcPct val="100000"/>
              </a:lnSpc>
              <a:spcBef>
                <a:spcPts val="480"/>
              </a:spcBef>
              <a:spcAft>
                <a:spcPts val="0"/>
              </a:spcAft>
              <a:buClr>
                <a:schemeClr val="lt2"/>
              </a:buClr>
              <a:buSzPts val="2400"/>
              <a:buFont typeface="Arial"/>
              <a:buNone/>
              <a:defRPr sz="2400" b="1" i="0" u="none" strike="noStrike" cap="none">
                <a:solidFill>
                  <a:schemeClr val="lt2"/>
                </a:solidFill>
                <a:latin typeface="Corbel"/>
                <a:ea typeface="Corbel"/>
                <a:cs typeface="Corbel"/>
                <a:sym typeface="Corbel"/>
              </a:defRPr>
            </a:lvl1pPr>
            <a:lvl2pPr marL="914400" marR="0" lvl="1" indent="-228600" algn="l">
              <a:lnSpc>
                <a:spcPct val="100000"/>
              </a:lnSpc>
              <a:spcBef>
                <a:spcPts val="400"/>
              </a:spcBef>
              <a:spcAft>
                <a:spcPts val="0"/>
              </a:spcAft>
              <a:buClr>
                <a:srgbClr val="424242"/>
              </a:buClr>
              <a:buSzPts val="2000"/>
              <a:buFont typeface="Arial"/>
              <a:buNone/>
              <a:defRPr sz="2000" b="1" i="0" u="none" strike="noStrike" cap="none">
                <a:solidFill>
                  <a:srgbClr val="424242"/>
                </a:solidFill>
                <a:latin typeface="Corbel"/>
                <a:ea typeface="Corbel"/>
                <a:cs typeface="Corbel"/>
                <a:sym typeface="Corbel"/>
              </a:defRPr>
            </a:lvl2pPr>
            <a:lvl3pPr marL="1371600" marR="0" lvl="2" indent="-228600" algn="l">
              <a:lnSpc>
                <a:spcPct val="100000"/>
              </a:lnSpc>
              <a:spcBef>
                <a:spcPts val="360"/>
              </a:spcBef>
              <a:spcAft>
                <a:spcPts val="0"/>
              </a:spcAft>
              <a:buClr>
                <a:srgbClr val="424242"/>
              </a:buClr>
              <a:buSzPts val="1800"/>
              <a:buFont typeface="Arial"/>
              <a:buNone/>
              <a:defRPr sz="1800" b="1" i="0" u="none" strike="noStrike" cap="none">
                <a:solidFill>
                  <a:srgbClr val="424242"/>
                </a:solidFill>
                <a:latin typeface="Corbel"/>
                <a:ea typeface="Corbel"/>
                <a:cs typeface="Corbel"/>
                <a:sym typeface="Corbel"/>
              </a:defRPr>
            </a:lvl3pPr>
            <a:lvl4pPr marL="1828800" marR="0" lvl="3" indent="-228600" algn="l">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4pPr>
            <a:lvl5pPr marL="2286000" marR="0" lvl="4" indent="-228600" algn="l">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Google Shape;54;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Corbel"/>
                <a:ea typeface="Corbel"/>
                <a:cs typeface="Corbel"/>
                <a:sym typeface="Corbel"/>
              </a:defRPr>
            </a:lvl1pPr>
            <a:lvl2pPr marL="914400" marR="0" lvl="1" indent="-355600" algn="l">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2pPr>
            <a:lvl3pPr marL="1371600" marR="0" lvl="2"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3pPr>
            <a:lvl4pPr marL="1828800" marR="0" lvl="3" indent="-330200" algn="l">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4pPr>
            <a:lvl5pPr marL="2286000" marR="0" lvl="4" indent="-330200" algn="l">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Google Shape;55;p6"/>
          <p:cNvSpPr txBox="1">
            <a:spLocks noGrp="1"/>
          </p:cNvSpPr>
          <p:nvPr>
            <p:ph type="body" idx="3"/>
          </p:nvPr>
        </p:nvSpPr>
        <p:spPr>
          <a:xfrm>
            <a:off x="4645026" y="1059583"/>
            <a:ext cx="4041775" cy="571574"/>
          </a:xfrm>
          <a:prstGeom prst="rect">
            <a:avLst/>
          </a:prstGeom>
          <a:solidFill>
            <a:schemeClr val="dk2"/>
          </a:solidFill>
          <a:ln>
            <a:noFill/>
          </a:ln>
        </p:spPr>
        <p:txBody>
          <a:bodyPr spcFirstLastPara="1" wrap="square" lIns="91425" tIns="91425" rIns="91425" bIns="91425" anchor="b" anchorCtr="0"/>
          <a:lstStyle>
            <a:lvl1pPr marL="457200" marR="0" lvl="0" indent="-228600" algn="l">
              <a:lnSpc>
                <a:spcPct val="100000"/>
              </a:lnSpc>
              <a:spcBef>
                <a:spcPts val="480"/>
              </a:spcBef>
              <a:spcAft>
                <a:spcPts val="0"/>
              </a:spcAft>
              <a:buClr>
                <a:schemeClr val="lt2"/>
              </a:buClr>
              <a:buSzPts val="2400"/>
              <a:buFont typeface="Arial"/>
              <a:buNone/>
              <a:defRPr sz="2400" b="1" i="0" u="none" strike="noStrike" cap="none">
                <a:solidFill>
                  <a:schemeClr val="lt2"/>
                </a:solidFill>
                <a:latin typeface="Corbel"/>
                <a:ea typeface="Corbel"/>
                <a:cs typeface="Corbel"/>
                <a:sym typeface="Corbel"/>
              </a:defRPr>
            </a:lvl1pPr>
            <a:lvl2pPr marL="914400" marR="0" lvl="1" indent="-228600" algn="l">
              <a:lnSpc>
                <a:spcPct val="100000"/>
              </a:lnSpc>
              <a:spcBef>
                <a:spcPts val="400"/>
              </a:spcBef>
              <a:spcAft>
                <a:spcPts val="0"/>
              </a:spcAft>
              <a:buClr>
                <a:srgbClr val="424242"/>
              </a:buClr>
              <a:buSzPts val="2000"/>
              <a:buFont typeface="Arial"/>
              <a:buNone/>
              <a:defRPr sz="2000" b="1" i="0" u="none" strike="noStrike" cap="none">
                <a:solidFill>
                  <a:srgbClr val="424242"/>
                </a:solidFill>
                <a:latin typeface="Corbel"/>
                <a:ea typeface="Corbel"/>
                <a:cs typeface="Corbel"/>
                <a:sym typeface="Corbel"/>
              </a:defRPr>
            </a:lvl2pPr>
            <a:lvl3pPr marL="1371600" marR="0" lvl="2" indent="-228600" algn="l">
              <a:lnSpc>
                <a:spcPct val="100000"/>
              </a:lnSpc>
              <a:spcBef>
                <a:spcPts val="360"/>
              </a:spcBef>
              <a:spcAft>
                <a:spcPts val="0"/>
              </a:spcAft>
              <a:buClr>
                <a:srgbClr val="424242"/>
              </a:buClr>
              <a:buSzPts val="1800"/>
              <a:buFont typeface="Arial"/>
              <a:buNone/>
              <a:defRPr sz="1800" b="1" i="0" u="none" strike="noStrike" cap="none">
                <a:solidFill>
                  <a:srgbClr val="424242"/>
                </a:solidFill>
                <a:latin typeface="Corbel"/>
                <a:ea typeface="Corbel"/>
                <a:cs typeface="Corbel"/>
                <a:sym typeface="Corbel"/>
              </a:defRPr>
            </a:lvl3pPr>
            <a:lvl4pPr marL="1828800" marR="0" lvl="3" indent="-228600" algn="l">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4pPr>
            <a:lvl5pPr marL="2286000" marR="0" lvl="4" indent="-228600" algn="l">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Google Shape;56;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Corbel"/>
                <a:ea typeface="Corbel"/>
                <a:cs typeface="Corbel"/>
                <a:sym typeface="Corbel"/>
              </a:defRPr>
            </a:lvl1pPr>
            <a:lvl2pPr marL="914400" marR="0" lvl="1" indent="-355600" algn="l">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2pPr>
            <a:lvl3pPr marL="1371600" marR="0" lvl="2" indent="-342900" algn="l">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3pPr>
            <a:lvl4pPr marL="1828800" marR="0" lvl="3" indent="-330200" algn="l">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4pPr>
            <a:lvl5pPr marL="2286000" marR="0" lvl="4" indent="-330200" algn="l">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Google Shape;57;p6"/>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58" name="Google Shape;58;p6"/>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59" name="Google Shape;59;p6"/>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0" name="Google Shape;60;p6"/>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61" name="Google Shape;61;p6"/>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p:cSld name="Titre seul">
    <p:spTree>
      <p:nvGrpSpPr>
        <p:cNvPr id="1" name="Shape 62"/>
        <p:cNvGrpSpPr/>
        <p:nvPr/>
      </p:nvGrpSpPr>
      <p:grpSpPr>
        <a:xfrm>
          <a:off x="0" y="0"/>
          <a:ext cx="0" cy="0"/>
          <a:chOff x="0" y="0"/>
          <a:chExt cx="0" cy="0"/>
        </a:xfrm>
      </p:grpSpPr>
      <p:sp>
        <p:nvSpPr>
          <p:cNvPr id="63" name="Google Shape;63;p7"/>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64" name="Google Shape;64;p7"/>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5" name="Google Shape;65;p7"/>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6" name="Google Shape;66;p7"/>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67" name="Google Shape;67;p7"/>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a:endParaRPr/>
          </a:p>
        </p:txBody>
      </p:sp>
      <p:sp>
        <p:nvSpPr>
          <p:cNvPr id="68" name="Google Shape;68;p7"/>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69"/>
        <p:cNvGrpSpPr/>
        <p:nvPr/>
      </p:nvGrpSpPr>
      <p:grpSpPr>
        <a:xfrm>
          <a:off x="0" y="0"/>
          <a:ext cx="0" cy="0"/>
          <a:chOff x="0" y="0"/>
          <a:chExt cx="0" cy="0"/>
        </a:xfrm>
      </p:grpSpPr>
      <p:sp>
        <p:nvSpPr>
          <p:cNvPr id="70" name="Google Shape;70;p8"/>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71" name="Google Shape;71;p8"/>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72" name="Google Shape;72;p8"/>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3" name="Google Shape;73;p8"/>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4" name="Google Shape;74;p8"/>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75" name="Google Shape;75;p8"/>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457201" y="204787"/>
            <a:ext cx="3008313" cy="871538"/>
          </a:xfrm>
          <a:prstGeom prst="rect">
            <a:avLst/>
          </a:prstGeom>
          <a:solidFill>
            <a:schemeClr val="accent1"/>
          </a:solidFill>
          <a:ln>
            <a:noFill/>
          </a:ln>
        </p:spPr>
        <p:txBody>
          <a:bodyPr spcFirstLastPara="1" wrap="square" lIns="91425" tIns="91425" rIns="91425" bIns="91425" anchor="b" anchorCtr="0"/>
          <a:lstStyle>
            <a:lvl1pPr marR="0" lvl="0" algn="l">
              <a:lnSpc>
                <a:spcPct val="100000"/>
              </a:lnSpc>
              <a:spcBef>
                <a:spcPts val="0"/>
              </a:spcBef>
              <a:spcAft>
                <a:spcPts val="0"/>
              </a:spcAft>
              <a:buClr>
                <a:schemeClr val="lt2"/>
              </a:buClr>
              <a:buSzPts val="2000"/>
              <a:buFont typeface="Corbel"/>
              <a:buNone/>
              <a:defRPr sz="2000" b="1" i="0" u="none" strike="noStrike" cap="none">
                <a:solidFill>
                  <a:schemeClr val="lt2"/>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a:endParaRPr/>
          </a:p>
        </p:txBody>
      </p:sp>
      <p:sp>
        <p:nvSpPr>
          <p:cNvPr id="78" name="Google Shape;78;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lstStyle>
            <a:lvl1pPr marL="457200" marR="0" lvl="0" indent="-431800" algn="l">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Corbel"/>
                <a:ea typeface="Corbel"/>
                <a:cs typeface="Corbel"/>
                <a:sym typeface="Corbel"/>
              </a:defRPr>
            </a:lvl1pPr>
            <a:lvl2pPr marL="914400" marR="0" lvl="1" indent="-406400" algn="l">
              <a:lnSpc>
                <a:spcPct val="100000"/>
              </a:lnSpc>
              <a:spcBef>
                <a:spcPts val="560"/>
              </a:spcBef>
              <a:spcAft>
                <a:spcPts val="0"/>
              </a:spcAft>
              <a:buClr>
                <a:srgbClr val="424242"/>
              </a:buClr>
              <a:buSzPts val="2800"/>
              <a:buFont typeface="Arial"/>
              <a:buChar char="–"/>
              <a:defRPr sz="2800" b="0" i="0" u="none" strike="noStrike" cap="none">
                <a:solidFill>
                  <a:srgbClr val="424242"/>
                </a:solidFill>
                <a:latin typeface="Corbel"/>
                <a:ea typeface="Corbel"/>
                <a:cs typeface="Corbel"/>
                <a:sym typeface="Corbel"/>
              </a:defRPr>
            </a:lvl2pPr>
            <a:lvl3pPr marL="1371600" marR="0" lvl="2" indent="-381000" algn="l">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3pPr>
            <a:lvl4pPr marL="1828800" marR="0" lvl="3" indent="-355600" algn="l">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4pPr>
            <a:lvl5pPr marL="2286000" marR="0" lvl="4" indent="-355600" algn="l">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Google Shape;79;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280"/>
              </a:spcBef>
              <a:spcAft>
                <a:spcPts val="0"/>
              </a:spcAft>
              <a:buClr>
                <a:schemeClr val="dk1"/>
              </a:buClr>
              <a:buSzPts val="1400"/>
              <a:buFont typeface="Arial"/>
              <a:buNone/>
              <a:defRPr sz="1400" b="1" i="0" u="none" strike="noStrike" cap="none">
                <a:solidFill>
                  <a:schemeClr val="dk1"/>
                </a:solidFill>
                <a:latin typeface="Corbel"/>
                <a:ea typeface="Corbel"/>
                <a:cs typeface="Corbel"/>
                <a:sym typeface="Corbel"/>
              </a:defRPr>
            </a:lvl1pPr>
            <a:lvl2pPr marL="914400" marR="0" lvl="1" indent="-228600" algn="l">
              <a:lnSpc>
                <a:spcPct val="100000"/>
              </a:lnSpc>
              <a:spcBef>
                <a:spcPts val="240"/>
              </a:spcBef>
              <a:spcAft>
                <a:spcPts val="0"/>
              </a:spcAft>
              <a:buClr>
                <a:srgbClr val="424242"/>
              </a:buClr>
              <a:buSzPts val="1200"/>
              <a:buFont typeface="Arial"/>
              <a:buNone/>
              <a:defRPr sz="1200" b="0" i="0" u="none" strike="noStrike" cap="none">
                <a:solidFill>
                  <a:srgbClr val="424242"/>
                </a:solidFill>
                <a:latin typeface="Corbel"/>
                <a:ea typeface="Corbel"/>
                <a:cs typeface="Corbel"/>
                <a:sym typeface="Corbel"/>
              </a:defRPr>
            </a:lvl2pPr>
            <a:lvl3pPr marL="1371600" marR="0" lvl="2" indent="-228600" algn="l">
              <a:lnSpc>
                <a:spcPct val="100000"/>
              </a:lnSpc>
              <a:spcBef>
                <a:spcPts val="200"/>
              </a:spcBef>
              <a:spcAft>
                <a:spcPts val="0"/>
              </a:spcAft>
              <a:buClr>
                <a:srgbClr val="424242"/>
              </a:buClr>
              <a:buSzPts val="1000"/>
              <a:buFont typeface="Arial"/>
              <a:buNone/>
              <a:defRPr sz="1000" b="0" i="0" u="none" strike="noStrike" cap="none">
                <a:solidFill>
                  <a:srgbClr val="424242"/>
                </a:solidFill>
                <a:latin typeface="Corbel"/>
                <a:ea typeface="Corbel"/>
                <a:cs typeface="Corbel"/>
                <a:sym typeface="Corbel"/>
              </a:defRPr>
            </a:lvl3pPr>
            <a:lvl4pPr marL="1828800" marR="0" lvl="3" indent="-228600" algn="l">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4pPr>
            <a:lvl5pPr marL="2286000" marR="0" lvl="4" indent="-228600" algn="l">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Google Shape;80;p9"/>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81" name="Google Shape;81;p9"/>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82" name="Google Shape;82;p9"/>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83" name="Google Shape;83;p9"/>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84"/>
        <p:cNvGrpSpPr/>
        <p:nvPr/>
      </p:nvGrpSpPr>
      <p:grpSpPr>
        <a:xfrm>
          <a:off x="0" y="0"/>
          <a:ext cx="0" cy="0"/>
          <a:chOff x="0" y="0"/>
          <a:chExt cx="0" cy="0"/>
        </a:xfrm>
      </p:grpSpPr>
      <p:sp>
        <p:nvSpPr>
          <p:cNvPr id="85" name="Google Shape;85;p10"/>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86" name="Google Shape;86;p10"/>
          <p:cNvSpPr txBox="1">
            <a:spLocks noGrp="1"/>
          </p:cNvSpPr>
          <p:nvPr>
            <p:ph type="title"/>
          </p:nvPr>
        </p:nvSpPr>
        <p:spPr>
          <a:xfrm>
            <a:off x="1792288" y="3600450"/>
            <a:ext cx="5486400" cy="425054"/>
          </a:xfrm>
          <a:prstGeom prst="rect">
            <a:avLst/>
          </a:prstGeom>
          <a:solidFill>
            <a:schemeClr val="accent1"/>
          </a:solidFill>
          <a:ln>
            <a:noFill/>
          </a:ln>
        </p:spPr>
        <p:txBody>
          <a:bodyPr spcFirstLastPara="1" wrap="square" lIns="91425" tIns="91425" rIns="91425" bIns="91425" anchor="b" anchorCtr="0"/>
          <a:lstStyle>
            <a:lvl1pPr marR="0" lvl="0" algn="l">
              <a:lnSpc>
                <a:spcPct val="100000"/>
              </a:lnSpc>
              <a:spcBef>
                <a:spcPts val="0"/>
              </a:spcBef>
              <a:spcAft>
                <a:spcPts val="0"/>
              </a:spcAft>
              <a:buClr>
                <a:schemeClr val="lt2"/>
              </a:buClr>
              <a:buSzPts val="2000"/>
              <a:buFont typeface="Corbel"/>
              <a:buNone/>
              <a:defRPr sz="2000" b="1" i="0" u="none" strike="noStrike" cap="none">
                <a:solidFill>
                  <a:schemeClr val="lt2"/>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a:endParaRPr/>
          </a:p>
        </p:txBody>
      </p:sp>
      <p:sp>
        <p:nvSpPr>
          <p:cNvPr id="87" name="Google Shape;87;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3200"/>
              <a:buFont typeface="Arial"/>
              <a:buNone/>
              <a:defRPr sz="3200" b="1" i="0" u="none" strike="noStrike" cap="none">
                <a:solidFill>
                  <a:schemeClr val="dk1"/>
                </a:solidFill>
                <a:latin typeface="Corbel"/>
                <a:ea typeface="Corbel"/>
                <a:cs typeface="Corbel"/>
                <a:sym typeface="Corbel"/>
              </a:defRPr>
            </a:lvl1pPr>
            <a:lvl2pPr marR="0" lvl="1" algn="l" rtl="0">
              <a:lnSpc>
                <a:spcPct val="100000"/>
              </a:lnSpc>
              <a:spcBef>
                <a:spcPts val="560"/>
              </a:spcBef>
              <a:spcAft>
                <a:spcPts val="0"/>
              </a:spcAft>
              <a:buClr>
                <a:srgbClr val="424242"/>
              </a:buClr>
              <a:buSzPts val="2800"/>
              <a:buFont typeface="Arial"/>
              <a:buNone/>
              <a:defRPr sz="2800" b="0" i="0" u="none" strike="noStrike" cap="none">
                <a:solidFill>
                  <a:srgbClr val="424242"/>
                </a:solidFill>
                <a:latin typeface="Corbel"/>
                <a:ea typeface="Corbel"/>
                <a:cs typeface="Corbel"/>
                <a:sym typeface="Corbel"/>
              </a:defRPr>
            </a:lvl2pPr>
            <a:lvl3pPr marR="0" lvl="2" algn="l" rtl="0">
              <a:lnSpc>
                <a:spcPct val="100000"/>
              </a:lnSpc>
              <a:spcBef>
                <a:spcPts val="480"/>
              </a:spcBef>
              <a:spcAft>
                <a:spcPts val="0"/>
              </a:spcAft>
              <a:buClr>
                <a:srgbClr val="424242"/>
              </a:buClr>
              <a:buSzPts val="2400"/>
              <a:buFont typeface="Arial"/>
              <a:buNone/>
              <a:defRPr sz="2400" b="0" i="0" u="none" strike="noStrike" cap="none">
                <a:solidFill>
                  <a:srgbClr val="424242"/>
                </a:solidFill>
                <a:latin typeface="Corbel"/>
                <a:ea typeface="Corbel"/>
                <a:cs typeface="Corbel"/>
                <a:sym typeface="Corbel"/>
              </a:defRPr>
            </a:lvl3pPr>
            <a:lvl4pPr marR="0" lvl="3" algn="l" rtl="0">
              <a:lnSpc>
                <a:spcPct val="100000"/>
              </a:lnSpc>
              <a:spcBef>
                <a:spcPts val="400"/>
              </a:spcBef>
              <a:spcAft>
                <a:spcPts val="0"/>
              </a:spcAft>
              <a:buClr>
                <a:srgbClr val="424242"/>
              </a:buClr>
              <a:buSzPts val="2000"/>
              <a:buFont typeface="Arial"/>
              <a:buNone/>
              <a:defRPr sz="2000" b="0" i="0" u="none" strike="noStrike" cap="none">
                <a:solidFill>
                  <a:srgbClr val="424242"/>
                </a:solidFill>
                <a:latin typeface="Corbel"/>
                <a:ea typeface="Corbel"/>
                <a:cs typeface="Corbel"/>
                <a:sym typeface="Corbel"/>
              </a:defRPr>
            </a:lvl4pPr>
            <a:lvl5pPr marR="0" lvl="4" algn="l" rtl="0">
              <a:lnSpc>
                <a:spcPct val="100000"/>
              </a:lnSpc>
              <a:spcBef>
                <a:spcPts val="400"/>
              </a:spcBef>
              <a:spcAft>
                <a:spcPts val="0"/>
              </a:spcAft>
              <a:buClr>
                <a:srgbClr val="424242"/>
              </a:buClr>
              <a:buSzPts val="2000"/>
              <a:buFont typeface="Arial"/>
              <a:buNone/>
              <a:defRPr sz="2000" b="0" i="0" u="none" strike="noStrike" cap="none">
                <a:solidFill>
                  <a:srgbClr val="424242"/>
                </a:solidFill>
                <a:latin typeface="Corbel"/>
                <a:ea typeface="Corbel"/>
                <a:cs typeface="Corbel"/>
                <a:sym typeface="Corbe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Google Shape;88;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280"/>
              </a:spcBef>
              <a:spcAft>
                <a:spcPts val="0"/>
              </a:spcAft>
              <a:buClr>
                <a:schemeClr val="dk1"/>
              </a:buClr>
              <a:buSzPts val="1400"/>
              <a:buFont typeface="Arial"/>
              <a:buNone/>
              <a:defRPr sz="1400" b="1" i="0" u="none" strike="noStrike" cap="none">
                <a:solidFill>
                  <a:schemeClr val="dk1"/>
                </a:solidFill>
                <a:latin typeface="Corbel"/>
                <a:ea typeface="Corbel"/>
                <a:cs typeface="Corbel"/>
                <a:sym typeface="Corbel"/>
              </a:defRPr>
            </a:lvl1pPr>
            <a:lvl2pPr marL="914400" marR="0" lvl="1" indent="-228600" algn="l">
              <a:lnSpc>
                <a:spcPct val="100000"/>
              </a:lnSpc>
              <a:spcBef>
                <a:spcPts val="240"/>
              </a:spcBef>
              <a:spcAft>
                <a:spcPts val="0"/>
              </a:spcAft>
              <a:buClr>
                <a:srgbClr val="424242"/>
              </a:buClr>
              <a:buSzPts val="1200"/>
              <a:buFont typeface="Arial"/>
              <a:buNone/>
              <a:defRPr sz="1200" b="0" i="0" u="none" strike="noStrike" cap="none">
                <a:solidFill>
                  <a:srgbClr val="424242"/>
                </a:solidFill>
                <a:latin typeface="Corbel"/>
                <a:ea typeface="Corbel"/>
                <a:cs typeface="Corbel"/>
                <a:sym typeface="Corbel"/>
              </a:defRPr>
            </a:lvl2pPr>
            <a:lvl3pPr marL="1371600" marR="0" lvl="2" indent="-228600" algn="l">
              <a:lnSpc>
                <a:spcPct val="100000"/>
              </a:lnSpc>
              <a:spcBef>
                <a:spcPts val="200"/>
              </a:spcBef>
              <a:spcAft>
                <a:spcPts val="0"/>
              </a:spcAft>
              <a:buClr>
                <a:srgbClr val="424242"/>
              </a:buClr>
              <a:buSzPts val="1000"/>
              <a:buFont typeface="Arial"/>
              <a:buNone/>
              <a:defRPr sz="1000" b="0" i="0" u="none" strike="noStrike" cap="none">
                <a:solidFill>
                  <a:srgbClr val="424242"/>
                </a:solidFill>
                <a:latin typeface="Corbel"/>
                <a:ea typeface="Corbel"/>
                <a:cs typeface="Corbel"/>
                <a:sym typeface="Corbel"/>
              </a:defRPr>
            </a:lvl3pPr>
            <a:lvl4pPr marL="1828800" marR="0" lvl="3" indent="-228600" algn="l">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4pPr>
            <a:lvl5pPr marL="2286000" marR="0" lvl="4" indent="-228600" algn="l">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Google Shape;89;p10"/>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0" name="Google Shape;90;p10"/>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1" name="Google Shape;91;p10"/>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92" name="Google Shape;92;p10"/>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Google Shape;11;p1"/>
          <p:cNvSpPr/>
          <p:nvPr/>
        </p:nvSpPr>
        <p:spPr>
          <a:xfrm>
            <a:off x="0" y="0"/>
            <a:ext cx="9144000" cy="843558"/>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12" name="Google Shape;12;p1"/>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251520" y="843558"/>
            <a:ext cx="8640960" cy="3456384"/>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6" name="Google Shape;16;p1"/>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7" name="Google Shape;17;p1"/>
          <p:cNvSpPr txBox="1"/>
          <p:nvPr/>
        </p:nvSpPr>
        <p:spPr>
          <a:xfrm>
            <a:off x="-396" y="4993459"/>
            <a:ext cx="9144396" cy="20005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2"/>
              </a:buClr>
              <a:buSzPts val="175"/>
              <a:buFont typeface="Corbel"/>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endParaRPr sz="1400" b="0" i="0" u="none" strike="noStrike" cap="none">
              <a:solidFill>
                <a:srgbClr val="000000"/>
              </a:solidFill>
              <a:latin typeface="Arial"/>
              <a:ea typeface="Arial"/>
              <a:cs typeface="Arial"/>
              <a:sym typeface="Arial"/>
            </a:endParaRPr>
          </a:p>
        </p:txBody>
      </p:sp>
      <p:pic>
        <p:nvPicPr>
          <p:cNvPr id="18" name="Google Shape;18;p1"/>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Google Shape;19;p1"/>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5.png"/><Relationship Id="rId3" Type="http://schemas.openxmlformats.org/officeDocument/2006/relationships/image" Target="../media/image16.jpg"/><Relationship Id="rId7" Type="http://schemas.openxmlformats.org/officeDocument/2006/relationships/image" Target="../media/image20.jpg"/><Relationship Id="rId12"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jpg"/><Relationship Id="rId5" Type="http://schemas.openxmlformats.org/officeDocument/2006/relationships/image" Target="../media/image18.jpg"/><Relationship Id="rId10" Type="http://schemas.openxmlformats.org/officeDocument/2006/relationships/image" Target="../media/image5.jpg"/><Relationship Id="rId4" Type="http://schemas.openxmlformats.org/officeDocument/2006/relationships/image" Target="../media/image17.png"/><Relationship Id="rId9"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4.jpg"/></Relationships>
</file>

<file path=ppt/slides/_rels/slide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24.jp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5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100.jp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4.jpg"/></Relationships>
</file>

<file path=ppt/slides/_rels/slide7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30.jpg"/></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3"/>
          <p:cNvSpPr txBox="1">
            <a:spLocks noGrp="1"/>
          </p:cNvSpPr>
          <p:nvPr>
            <p:ph type="ctrTitle"/>
          </p:nvPr>
        </p:nvSpPr>
        <p:spPr>
          <a:xfrm>
            <a:off x="2657249" y="1436625"/>
            <a:ext cx="3829500" cy="1050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10404"/>
              </a:buClr>
              <a:buSzPts val="900"/>
              <a:buFont typeface="Corbel"/>
              <a:buNone/>
            </a:pPr>
            <a:r>
              <a:rPr lang="fr-FR"/>
              <a:t>TOP Copeau 2</a:t>
            </a:r>
            <a:endParaRPr/>
          </a:p>
          <a:p>
            <a:pPr marL="0" marR="0" lvl="0" indent="0" algn="ctr" rtl="0">
              <a:lnSpc>
                <a:spcPct val="100000"/>
              </a:lnSpc>
              <a:spcBef>
                <a:spcPts val="0"/>
              </a:spcBef>
              <a:spcAft>
                <a:spcPts val="0"/>
              </a:spcAft>
              <a:buClr>
                <a:srgbClr val="B10404"/>
              </a:buClr>
              <a:buSzPts val="900"/>
              <a:buFont typeface="Corbel"/>
              <a:buNone/>
            </a:pPr>
            <a:r>
              <a:rPr lang="fr-FR"/>
              <a:t>Optimus v1.0</a:t>
            </a:r>
            <a:endParaRPr/>
          </a:p>
        </p:txBody>
      </p:sp>
      <p:sp>
        <p:nvSpPr>
          <p:cNvPr id="114" name="Google Shape;114;p13"/>
          <p:cNvSpPr txBox="1">
            <a:spLocks noGrp="1"/>
          </p:cNvSpPr>
          <p:nvPr>
            <p:ph type="subTitle" idx="1"/>
          </p:nvPr>
        </p:nvSpPr>
        <p:spPr>
          <a:xfrm>
            <a:off x="2830950" y="2572700"/>
            <a:ext cx="3482100" cy="608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560"/>
              </a:spcBef>
              <a:spcAft>
                <a:spcPts val="0"/>
              </a:spcAft>
              <a:buClr>
                <a:schemeClr val="dk1"/>
              </a:buClr>
              <a:buSzPts val="1100"/>
              <a:buFont typeface="Arial"/>
              <a:buNone/>
            </a:pPr>
            <a:r>
              <a:rPr lang="fr-FR">
                <a:solidFill>
                  <a:schemeClr val="dk2"/>
                </a:solidFill>
              </a:rPr>
              <a:t>28 Novembre 2018</a:t>
            </a:r>
            <a:endParaRPr/>
          </a:p>
        </p:txBody>
      </p:sp>
      <p:sp>
        <p:nvSpPr>
          <p:cNvPr id="115" name="Google Shape;115;p13"/>
          <p:cNvSpPr txBox="1">
            <a:spLocks noGrp="1"/>
          </p:cNvSpPr>
          <p:nvPr>
            <p:ph type="dt" idx="10"/>
          </p:nvPr>
        </p:nvSpPr>
        <p:spPr>
          <a:xfrm>
            <a:off x="9456" y="4754324"/>
            <a:ext cx="847006" cy="27384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250"/>
              <a:buFont typeface="Corbel"/>
              <a:buNone/>
            </a:pPr>
            <a:r>
              <a:rPr lang="fr-FR"/>
              <a:t>28/11</a:t>
            </a:r>
            <a:r>
              <a:rPr lang="fr-FR" sz="1000" b="0" i="0" u="none" strike="noStrike" cap="none">
                <a:solidFill>
                  <a:srgbClr val="FF0000"/>
                </a:solidFill>
                <a:latin typeface="Corbel"/>
                <a:ea typeface="Corbel"/>
                <a:cs typeface="Corbel"/>
                <a:sym typeface="Corbel"/>
              </a:rPr>
              <a:t>/201</a:t>
            </a:r>
            <a:r>
              <a:rPr lang="fr-FR"/>
              <a:t>8</a:t>
            </a:r>
            <a:endParaRPr/>
          </a:p>
        </p:txBody>
      </p:sp>
      <p:sp>
        <p:nvSpPr>
          <p:cNvPr id="116" name="Google Shape;116;p13"/>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0000"/>
              </a:buClr>
              <a:buSzPts val="300"/>
              <a:buFont typeface="Calibri"/>
              <a:buNone/>
            </a:pPr>
            <a:fld id="{00000000-1234-1234-1234-123412341234}" type="slidenum">
              <a:rPr lang="fr-FR" sz="1200" b="1" i="0" u="none" strike="noStrike" cap="none">
                <a:solidFill>
                  <a:srgbClr val="FF0000"/>
                </a:solidFill>
                <a:latin typeface="Calibri"/>
                <a:ea typeface="Calibri"/>
                <a:cs typeface="Calibri"/>
                <a:sym typeface="Calibri"/>
              </a:rPr>
              <a:t>1</a:t>
            </a:fld>
            <a:endParaRPr sz="1200" b="1" i="0" u="none" strike="noStrike" cap="none">
              <a:solidFill>
                <a:srgbClr val="FF0000"/>
              </a:solidFill>
              <a:latin typeface="Calibri"/>
              <a:ea typeface="Calibri"/>
              <a:cs typeface="Calibri"/>
              <a:sym typeface="Calibri"/>
            </a:endParaRPr>
          </a:p>
        </p:txBody>
      </p:sp>
      <p:sp>
        <p:nvSpPr>
          <p:cNvPr id="117" name="Google Shape;117;p13"/>
          <p:cNvSpPr txBox="1"/>
          <p:nvPr/>
        </p:nvSpPr>
        <p:spPr>
          <a:xfrm>
            <a:off x="685800" y="4644800"/>
            <a:ext cx="1211400" cy="49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v1.0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a:t>
            </a:fld>
            <a:endParaRPr/>
          </a:p>
        </p:txBody>
      </p:sp>
      <p:sp>
        <p:nvSpPr>
          <p:cNvPr id="197" name="Google Shape;197;p2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a:solidFill>
                  <a:schemeClr val="accent1"/>
                </a:solidFill>
              </a:rPr>
              <a:t>Retour sur motorisation instrumentée</a:t>
            </a:r>
            <a:endParaRPr/>
          </a:p>
        </p:txBody>
      </p:sp>
      <p:pic>
        <p:nvPicPr>
          <p:cNvPr id="198" name="Google Shape;198;p22"/>
          <p:cNvPicPr preferRelativeResize="0"/>
          <p:nvPr/>
        </p:nvPicPr>
        <p:blipFill>
          <a:blip r:embed="rId3">
            <a:alphaModFix/>
          </a:blip>
          <a:stretch>
            <a:fillRect/>
          </a:stretch>
        </p:blipFill>
        <p:spPr>
          <a:xfrm>
            <a:off x="4371000" y="843548"/>
            <a:ext cx="4047350" cy="3213900"/>
          </a:xfrm>
          <a:prstGeom prst="rect">
            <a:avLst/>
          </a:prstGeom>
          <a:noFill/>
          <a:ln>
            <a:noFill/>
          </a:ln>
        </p:spPr>
      </p:pic>
      <p:pic>
        <p:nvPicPr>
          <p:cNvPr id="199" name="Google Shape;199;p22"/>
          <p:cNvPicPr preferRelativeResize="0"/>
          <p:nvPr/>
        </p:nvPicPr>
        <p:blipFill rotWithShape="1">
          <a:blip r:embed="rId4">
            <a:alphaModFix/>
          </a:blip>
          <a:srcRect l="9497" r="9811"/>
          <a:stretch/>
        </p:blipFill>
        <p:spPr>
          <a:xfrm>
            <a:off x="283725" y="860563"/>
            <a:ext cx="3791037" cy="31798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2"/>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00"/>
              <a:buNone/>
            </a:pPr>
            <a:fld id="{00000000-1234-1234-1234-123412341234}" type="slidenum">
              <a:rPr lang="fr-FR"/>
              <a:t>100</a:t>
            </a:fld>
            <a:endParaRPr/>
          </a:p>
        </p:txBody>
      </p:sp>
      <p:sp>
        <p:nvSpPr>
          <p:cNvPr id="1209" name="Google Shape;1209;p112"/>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Planning de phase remontante</a:t>
            </a:r>
            <a:endParaRPr/>
          </a:p>
        </p:txBody>
      </p:sp>
      <p:sp>
        <p:nvSpPr>
          <p:cNvPr id="1210" name="Google Shape;1210;p112"/>
          <p:cNvSpPr txBox="1"/>
          <p:nvPr/>
        </p:nvSpPr>
        <p:spPr>
          <a:xfrm>
            <a:off x="7807599" y="126975"/>
            <a:ext cx="7641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NGO</a:t>
            </a:r>
            <a:endParaRPr sz="1800" b="0" i="0" u="none" strike="noStrike" cap="none">
              <a:solidFill>
                <a:srgbClr val="980000"/>
              </a:solidFill>
              <a:latin typeface="Arial"/>
              <a:ea typeface="Arial"/>
              <a:cs typeface="Arial"/>
              <a:sym typeface="Arial"/>
            </a:endParaRPr>
          </a:p>
        </p:txBody>
      </p:sp>
      <p:pic>
        <p:nvPicPr>
          <p:cNvPr id="1211" name="Google Shape;1211;p112"/>
          <p:cNvPicPr preferRelativeResize="0"/>
          <p:nvPr/>
        </p:nvPicPr>
        <p:blipFill rotWithShape="1">
          <a:blip r:embed="rId3">
            <a:alphaModFix/>
          </a:blip>
          <a:srcRect t="58893"/>
          <a:stretch/>
        </p:blipFill>
        <p:spPr>
          <a:xfrm>
            <a:off x="107600" y="943850"/>
            <a:ext cx="8064800" cy="2114350"/>
          </a:xfrm>
          <a:prstGeom prst="rect">
            <a:avLst/>
          </a:prstGeom>
          <a:noFill/>
          <a:ln>
            <a:noFill/>
          </a:ln>
        </p:spPr>
      </p:pic>
      <p:sp>
        <p:nvSpPr>
          <p:cNvPr id="1212" name="Google Shape;1212;p112"/>
          <p:cNvSpPr txBox="1"/>
          <p:nvPr/>
        </p:nvSpPr>
        <p:spPr>
          <a:xfrm>
            <a:off x="3128525" y="1240775"/>
            <a:ext cx="1855800" cy="3279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Mercredi 23 janvier</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13"/>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101</a:t>
            </a:fld>
            <a:endParaRPr/>
          </a:p>
        </p:txBody>
      </p:sp>
      <p:sp>
        <p:nvSpPr>
          <p:cNvPr id="1219" name="Google Shape;1219;p113"/>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Etat de l’avancement du projet - Prochaines échéances</a:t>
            </a:r>
            <a:endParaRPr/>
          </a:p>
        </p:txBody>
      </p:sp>
      <p:sp>
        <p:nvSpPr>
          <p:cNvPr id="1220" name="Google Shape;1220;p113"/>
          <p:cNvSpPr txBox="1">
            <a:spLocks noGrp="1"/>
          </p:cNvSpPr>
          <p:nvPr>
            <p:ph type="body" idx="1"/>
          </p:nvPr>
        </p:nvSpPr>
        <p:spPr>
          <a:xfrm>
            <a:off x="251525" y="843550"/>
            <a:ext cx="7091100" cy="74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560"/>
              </a:spcBef>
              <a:spcAft>
                <a:spcPts val="0"/>
              </a:spcAft>
              <a:buSzPts val="2800"/>
              <a:buNone/>
            </a:pPr>
            <a:r>
              <a:rPr lang="fr-FR"/>
              <a:t>Etat du Projet : retard de 2 semaines</a:t>
            </a:r>
            <a:endParaRPr b="0"/>
          </a:p>
        </p:txBody>
      </p:sp>
      <p:sp>
        <p:nvSpPr>
          <p:cNvPr id="1221" name="Google Shape;1221;p113"/>
          <p:cNvSpPr txBox="1"/>
          <p:nvPr/>
        </p:nvSpPr>
        <p:spPr>
          <a:xfrm>
            <a:off x="251525" y="3016725"/>
            <a:ext cx="6784800" cy="66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1" i="0" u="none" strike="noStrike" cap="none">
                <a:solidFill>
                  <a:srgbClr val="000000"/>
                </a:solidFill>
                <a:latin typeface="Corbel"/>
                <a:ea typeface="Corbel"/>
                <a:cs typeface="Corbel"/>
                <a:sym typeface="Corbel"/>
              </a:rPr>
              <a:t>Prochain TOP :  </a:t>
            </a:r>
            <a:r>
              <a:rPr lang="fr-FR" sz="2800" b="0" i="0" u="none" strike="noStrike" cap="none">
                <a:solidFill>
                  <a:srgbClr val="000000"/>
                </a:solidFill>
                <a:latin typeface="Corbel"/>
                <a:ea typeface="Corbel"/>
                <a:cs typeface="Corbel"/>
                <a:sym typeface="Corbel"/>
              </a:rPr>
              <a:t>TOP Organe - fin janvier</a:t>
            </a:r>
            <a:endParaRPr sz="2800" b="0" i="0" u="none" strike="noStrike" cap="none">
              <a:solidFill>
                <a:srgbClr val="000000"/>
              </a:solidFill>
              <a:latin typeface="Corbel"/>
              <a:ea typeface="Corbel"/>
              <a:cs typeface="Corbel"/>
              <a:sym typeface="Corbe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a:t>
            </a:fld>
            <a:endParaRPr/>
          </a:p>
        </p:txBody>
      </p:sp>
      <p:sp>
        <p:nvSpPr>
          <p:cNvPr id="206" name="Google Shape;206;p2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a:solidFill>
                  <a:schemeClr val="accent1"/>
                </a:solidFill>
              </a:rPr>
              <a:t>Retour sur motorisation instrumentée</a:t>
            </a:r>
            <a:endParaRPr/>
          </a:p>
        </p:txBody>
      </p:sp>
      <p:pic>
        <p:nvPicPr>
          <p:cNvPr id="207" name="Google Shape;207;p23"/>
          <p:cNvPicPr preferRelativeResize="0"/>
          <p:nvPr/>
        </p:nvPicPr>
        <p:blipFill>
          <a:blip r:embed="rId3">
            <a:alphaModFix/>
          </a:blip>
          <a:stretch>
            <a:fillRect/>
          </a:stretch>
        </p:blipFill>
        <p:spPr>
          <a:xfrm>
            <a:off x="5011551" y="1072617"/>
            <a:ext cx="3915227" cy="2898579"/>
          </a:xfrm>
          <a:prstGeom prst="rect">
            <a:avLst/>
          </a:prstGeom>
          <a:noFill/>
          <a:ln>
            <a:noFill/>
          </a:ln>
        </p:spPr>
      </p:pic>
      <p:pic>
        <p:nvPicPr>
          <p:cNvPr id="208" name="Google Shape;208;p23"/>
          <p:cNvPicPr preferRelativeResize="0"/>
          <p:nvPr/>
        </p:nvPicPr>
        <p:blipFill>
          <a:blip r:embed="rId4">
            <a:alphaModFix/>
          </a:blip>
          <a:stretch>
            <a:fillRect/>
          </a:stretch>
        </p:blipFill>
        <p:spPr>
          <a:xfrm>
            <a:off x="491450" y="1053950"/>
            <a:ext cx="3620450" cy="293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12</a:t>
            </a:fld>
            <a:endParaRPr/>
          </a:p>
        </p:txBody>
      </p:sp>
      <p:sp>
        <p:nvSpPr>
          <p:cNvPr id="215" name="Google Shape;215;p24"/>
          <p:cNvSpPr txBox="1">
            <a:spLocks noGrp="1"/>
          </p:cNvSpPr>
          <p:nvPr>
            <p:ph type="body" idx="1"/>
          </p:nvPr>
        </p:nvSpPr>
        <p:spPr>
          <a:xfrm>
            <a:off x="0" y="814172"/>
            <a:ext cx="3338459" cy="1563268"/>
          </a:xfrm>
          <a:prstGeom prst="rect">
            <a:avLst/>
          </a:prstGeom>
          <a:noFill/>
          <a:ln>
            <a:noFill/>
          </a:ln>
        </p:spPr>
        <p:txBody>
          <a:bodyPr spcFirstLastPara="1" wrap="square" lIns="91425" tIns="91425" rIns="91425" bIns="91425" anchor="t" anchorCtr="0">
            <a:noAutofit/>
          </a:bodyPr>
          <a:lstStyle/>
          <a:p>
            <a:pPr marL="914400" lvl="1" indent="-342900" algn="l" rtl="0">
              <a:lnSpc>
                <a:spcPct val="100000"/>
              </a:lnSpc>
              <a:spcBef>
                <a:spcPts val="0"/>
              </a:spcBef>
              <a:spcAft>
                <a:spcPts val="0"/>
              </a:spcAft>
              <a:buClr>
                <a:srgbClr val="595959"/>
              </a:buClr>
              <a:buSzPts val="1800"/>
              <a:buFont typeface="Arial"/>
              <a:buAutoNum type="arabicPeriod"/>
            </a:pPr>
            <a:r>
              <a:rPr lang="fr-FR" sz="1800">
                <a:solidFill>
                  <a:schemeClr val="dk2"/>
                </a:solidFill>
              </a:rPr>
              <a:t>Roue équipée</a:t>
            </a:r>
            <a:endParaRPr sz="1800">
              <a:solidFill>
                <a:schemeClr val="dk2"/>
              </a:solidFill>
            </a:endParaRPr>
          </a:p>
          <a:p>
            <a:pPr marL="914400" lvl="1" indent="-342900" algn="l" rtl="0">
              <a:lnSpc>
                <a:spcPct val="100000"/>
              </a:lnSpc>
              <a:spcBef>
                <a:spcPts val="0"/>
              </a:spcBef>
              <a:spcAft>
                <a:spcPts val="0"/>
              </a:spcAft>
              <a:buClr>
                <a:schemeClr val="dk2"/>
              </a:buClr>
              <a:buSzPts val="1800"/>
              <a:buAutoNum type="arabicPeriod"/>
            </a:pPr>
            <a:r>
              <a:rPr lang="fr-FR" sz="1800">
                <a:solidFill>
                  <a:schemeClr val="dk2"/>
                </a:solidFill>
              </a:rPr>
              <a:t>Barre anti roulis</a:t>
            </a:r>
            <a:endParaRPr sz="1800">
              <a:solidFill>
                <a:schemeClr val="dk2"/>
              </a:solidFill>
            </a:endParaRPr>
          </a:p>
          <a:p>
            <a:pPr marL="914400" lvl="1" indent="-342900" algn="l" rtl="0">
              <a:lnSpc>
                <a:spcPct val="100000"/>
              </a:lnSpc>
              <a:spcBef>
                <a:spcPts val="0"/>
              </a:spcBef>
              <a:spcAft>
                <a:spcPts val="0"/>
              </a:spcAft>
              <a:buClr>
                <a:srgbClr val="595959"/>
              </a:buClr>
              <a:buSzPts val="1800"/>
              <a:buFont typeface="Arial"/>
              <a:buAutoNum type="arabicPeriod"/>
            </a:pPr>
            <a:r>
              <a:rPr lang="fr-FR" sz="1800">
                <a:solidFill>
                  <a:srgbClr val="595959"/>
                </a:solidFill>
              </a:rPr>
              <a:t>Suspension</a:t>
            </a:r>
            <a:endParaRPr sz="1800">
              <a:solidFill>
                <a:srgbClr val="595959"/>
              </a:solidFill>
            </a:endParaRPr>
          </a:p>
          <a:p>
            <a:pPr marL="914400" lvl="1" indent="-342900" algn="l" rtl="0">
              <a:lnSpc>
                <a:spcPct val="100000"/>
              </a:lnSpc>
              <a:spcBef>
                <a:spcPts val="0"/>
              </a:spcBef>
              <a:spcAft>
                <a:spcPts val="0"/>
              </a:spcAft>
              <a:buClr>
                <a:srgbClr val="595959"/>
              </a:buClr>
              <a:buSzPts val="1800"/>
              <a:buFont typeface="Arial"/>
              <a:buAutoNum type="arabicPeriod"/>
            </a:pPr>
            <a:r>
              <a:rPr lang="fr-FR" sz="1800">
                <a:solidFill>
                  <a:srgbClr val="595959"/>
                </a:solidFill>
              </a:rPr>
              <a:t>Triangles</a:t>
            </a:r>
            <a:endParaRPr sz="1800">
              <a:solidFill>
                <a:srgbClr val="595959"/>
              </a:solidFill>
            </a:endParaRPr>
          </a:p>
          <a:p>
            <a:pPr marL="914400" lvl="1" indent="-342900" algn="l" rtl="0">
              <a:lnSpc>
                <a:spcPct val="100000"/>
              </a:lnSpc>
              <a:spcBef>
                <a:spcPts val="0"/>
              </a:spcBef>
              <a:spcAft>
                <a:spcPts val="0"/>
              </a:spcAft>
              <a:buClr>
                <a:srgbClr val="595959"/>
              </a:buClr>
              <a:buSzPts val="1800"/>
              <a:buFont typeface="Arial"/>
              <a:buAutoNum type="arabicPeriod"/>
            </a:pPr>
            <a:r>
              <a:rPr lang="fr-FR" sz="1800">
                <a:solidFill>
                  <a:srgbClr val="595959"/>
                </a:solidFill>
              </a:rPr>
              <a:t>Direction</a:t>
            </a:r>
            <a:endParaRPr sz="1800">
              <a:solidFill>
                <a:srgbClr val="595959"/>
              </a:solidFill>
            </a:endParaRPr>
          </a:p>
        </p:txBody>
      </p:sp>
      <p:sp>
        <p:nvSpPr>
          <p:cNvPr id="216" name="Google Shape;216;p24"/>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S1 – Liaison au sol mécatronique</a:t>
            </a:r>
            <a:endParaRPr/>
          </a:p>
        </p:txBody>
      </p:sp>
      <p:sp>
        <p:nvSpPr>
          <p:cNvPr id="217" name="Google Shape;217;p24"/>
          <p:cNvSpPr txBox="1"/>
          <p:nvPr/>
        </p:nvSpPr>
        <p:spPr>
          <a:xfrm>
            <a:off x="2152159" y="4317929"/>
            <a:ext cx="749421" cy="50265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EDP</a:t>
            </a:r>
            <a:endParaRPr sz="1800" b="0" i="0" u="none" strike="noStrike" cap="none">
              <a:solidFill>
                <a:srgbClr val="980000"/>
              </a:solidFill>
              <a:latin typeface="Arial"/>
              <a:ea typeface="Arial"/>
              <a:cs typeface="Arial"/>
              <a:sym typeface="Arial"/>
            </a:endParaRPr>
          </a:p>
        </p:txBody>
      </p:sp>
      <p:pic>
        <p:nvPicPr>
          <p:cNvPr id="218" name="Google Shape;218;p24"/>
          <p:cNvPicPr preferRelativeResize="0"/>
          <p:nvPr/>
        </p:nvPicPr>
        <p:blipFill rotWithShape="1">
          <a:blip r:embed="rId3">
            <a:alphaModFix/>
          </a:blip>
          <a:srcRect r="47282"/>
          <a:stretch/>
        </p:blipFill>
        <p:spPr>
          <a:xfrm>
            <a:off x="4039859" y="4180159"/>
            <a:ext cx="500905" cy="712600"/>
          </a:xfrm>
          <a:prstGeom prst="rect">
            <a:avLst/>
          </a:prstGeom>
          <a:noFill/>
          <a:ln>
            <a:noFill/>
          </a:ln>
        </p:spPr>
      </p:pic>
      <p:sp>
        <p:nvSpPr>
          <p:cNvPr id="219" name="Google Shape;219;p24"/>
          <p:cNvSpPr txBox="1"/>
          <p:nvPr/>
        </p:nvSpPr>
        <p:spPr>
          <a:xfrm>
            <a:off x="3338459" y="4312814"/>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sp>
        <p:nvSpPr>
          <p:cNvPr id="220" name="Google Shape;220;p24"/>
          <p:cNvSpPr txBox="1"/>
          <p:nvPr/>
        </p:nvSpPr>
        <p:spPr>
          <a:xfrm>
            <a:off x="6123181" y="4302678"/>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ABR</a:t>
            </a:r>
            <a:endParaRPr sz="1800" b="0" i="0" u="none" strike="noStrike" cap="none">
              <a:solidFill>
                <a:srgbClr val="980000"/>
              </a:solidFill>
              <a:latin typeface="Arial"/>
              <a:ea typeface="Arial"/>
              <a:cs typeface="Arial"/>
              <a:sym typeface="Arial"/>
            </a:endParaRPr>
          </a:p>
        </p:txBody>
      </p:sp>
      <p:sp>
        <p:nvSpPr>
          <p:cNvPr id="221" name="Google Shape;221;p24"/>
          <p:cNvSpPr txBox="1"/>
          <p:nvPr/>
        </p:nvSpPr>
        <p:spPr>
          <a:xfrm>
            <a:off x="4606556" y="4302678"/>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APU</a:t>
            </a:r>
            <a:endParaRPr sz="1800" b="0" i="0" u="none" strike="noStrike" cap="none">
              <a:solidFill>
                <a:srgbClr val="980000"/>
              </a:solidFill>
              <a:latin typeface="Arial"/>
              <a:ea typeface="Arial"/>
              <a:cs typeface="Arial"/>
              <a:sym typeface="Arial"/>
            </a:endParaRPr>
          </a:p>
        </p:txBody>
      </p:sp>
      <p:pic>
        <p:nvPicPr>
          <p:cNvPr id="222" name="Google Shape;222;p24"/>
          <p:cNvPicPr preferRelativeResize="0"/>
          <p:nvPr/>
        </p:nvPicPr>
        <p:blipFill rotWithShape="1">
          <a:blip r:embed="rId4">
            <a:alphaModFix/>
          </a:blip>
          <a:srcRect/>
          <a:stretch/>
        </p:blipFill>
        <p:spPr>
          <a:xfrm>
            <a:off x="5373748" y="4153745"/>
            <a:ext cx="593825" cy="745150"/>
          </a:xfrm>
          <a:prstGeom prst="rect">
            <a:avLst/>
          </a:prstGeom>
          <a:noFill/>
          <a:ln>
            <a:noFill/>
          </a:ln>
        </p:spPr>
      </p:pic>
      <p:pic>
        <p:nvPicPr>
          <p:cNvPr id="223" name="Google Shape;223;p24"/>
          <p:cNvPicPr preferRelativeResize="0"/>
          <p:nvPr/>
        </p:nvPicPr>
        <p:blipFill rotWithShape="1">
          <a:blip r:embed="rId5">
            <a:alphaModFix/>
          </a:blip>
          <a:srcRect/>
          <a:stretch/>
        </p:blipFill>
        <p:spPr>
          <a:xfrm>
            <a:off x="6889106" y="4180159"/>
            <a:ext cx="426500" cy="611317"/>
          </a:xfrm>
          <a:prstGeom prst="rect">
            <a:avLst/>
          </a:prstGeom>
          <a:noFill/>
          <a:ln>
            <a:noFill/>
          </a:ln>
        </p:spPr>
      </p:pic>
      <p:sp>
        <p:nvSpPr>
          <p:cNvPr id="224" name="Google Shape;224;p24"/>
          <p:cNvSpPr txBox="1"/>
          <p:nvPr/>
        </p:nvSpPr>
        <p:spPr>
          <a:xfrm>
            <a:off x="7315606" y="428638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BDE</a:t>
            </a:r>
            <a:endParaRPr sz="1800" b="0" i="0" u="none" strike="noStrike" cap="none">
              <a:solidFill>
                <a:srgbClr val="980000"/>
              </a:solidFill>
              <a:latin typeface="Arial"/>
              <a:ea typeface="Arial"/>
              <a:cs typeface="Arial"/>
              <a:sym typeface="Arial"/>
            </a:endParaRPr>
          </a:p>
        </p:txBody>
      </p:sp>
      <p:pic>
        <p:nvPicPr>
          <p:cNvPr id="225" name="Google Shape;225;p24"/>
          <p:cNvPicPr preferRelativeResize="0"/>
          <p:nvPr/>
        </p:nvPicPr>
        <p:blipFill rotWithShape="1">
          <a:blip r:embed="rId6">
            <a:alphaModFix/>
          </a:blip>
          <a:srcRect/>
          <a:stretch/>
        </p:blipFill>
        <p:spPr>
          <a:xfrm>
            <a:off x="8046206" y="4153745"/>
            <a:ext cx="593825" cy="712590"/>
          </a:xfrm>
          <a:prstGeom prst="rect">
            <a:avLst/>
          </a:prstGeom>
          <a:noFill/>
          <a:ln>
            <a:noFill/>
          </a:ln>
        </p:spPr>
      </p:pic>
      <p:pic>
        <p:nvPicPr>
          <p:cNvPr id="226" name="Google Shape;226;p24"/>
          <p:cNvPicPr preferRelativeResize="0"/>
          <p:nvPr/>
        </p:nvPicPr>
        <p:blipFill rotWithShape="1">
          <a:blip r:embed="rId7">
            <a:alphaModFix/>
          </a:blip>
          <a:srcRect/>
          <a:stretch/>
        </p:blipFill>
        <p:spPr>
          <a:xfrm>
            <a:off x="2882759" y="4180159"/>
            <a:ext cx="455700" cy="686176"/>
          </a:xfrm>
          <a:prstGeom prst="rect">
            <a:avLst/>
          </a:prstGeom>
          <a:noFill/>
          <a:ln>
            <a:noFill/>
          </a:ln>
        </p:spPr>
      </p:pic>
      <p:sp>
        <p:nvSpPr>
          <p:cNvPr id="227" name="Google Shape;227;p24"/>
          <p:cNvSpPr txBox="1"/>
          <p:nvPr/>
        </p:nvSpPr>
        <p:spPr>
          <a:xfrm>
            <a:off x="7292886" y="3397222"/>
            <a:ext cx="1001820" cy="5378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M</a:t>
            </a:r>
            <a:r>
              <a:rPr lang="fr-FR" sz="1800" b="1">
                <a:solidFill>
                  <a:srgbClr val="980000"/>
                </a:solidFill>
              </a:rPr>
              <a:t>S</a:t>
            </a:r>
            <a:r>
              <a:rPr lang="fr-FR" sz="1800" b="1" i="0" u="none" strike="noStrike" cap="none">
                <a:solidFill>
                  <a:srgbClr val="980000"/>
                </a:solidFill>
                <a:latin typeface="Arial"/>
                <a:ea typeface="Arial"/>
                <a:cs typeface="Arial"/>
                <a:sym typeface="Arial"/>
              </a:rPr>
              <a:t>O</a:t>
            </a:r>
            <a:endParaRPr sz="1800" b="0" i="0" u="none" strike="noStrike" cap="none">
              <a:solidFill>
                <a:srgbClr val="980000"/>
              </a:solidFill>
              <a:latin typeface="Arial"/>
              <a:ea typeface="Arial"/>
              <a:cs typeface="Arial"/>
              <a:sym typeface="Arial"/>
            </a:endParaRPr>
          </a:p>
        </p:txBody>
      </p:sp>
      <p:pic>
        <p:nvPicPr>
          <p:cNvPr id="228" name="Google Shape;228;p24"/>
          <p:cNvPicPr preferRelativeResize="0"/>
          <p:nvPr/>
        </p:nvPicPr>
        <p:blipFill rotWithShape="1">
          <a:blip r:embed="rId8">
            <a:alphaModFix/>
          </a:blip>
          <a:srcRect/>
          <a:stretch/>
        </p:blipFill>
        <p:spPr>
          <a:xfrm>
            <a:off x="8172400" y="3244904"/>
            <a:ext cx="467631" cy="779362"/>
          </a:xfrm>
          <a:prstGeom prst="rect">
            <a:avLst/>
          </a:prstGeom>
          <a:noFill/>
          <a:ln>
            <a:noFill/>
          </a:ln>
        </p:spPr>
      </p:pic>
      <p:sp>
        <p:nvSpPr>
          <p:cNvPr id="229" name="Google Shape;229;p24"/>
          <p:cNvSpPr txBox="1"/>
          <p:nvPr/>
        </p:nvSpPr>
        <p:spPr>
          <a:xfrm>
            <a:off x="5851309" y="3365645"/>
            <a:ext cx="1001820" cy="5378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PCK</a:t>
            </a:r>
            <a:endParaRPr sz="1800" b="0" i="0" u="none" strike="noStrike" cap="none">
              <a:solidFill>
                <a:srgbClr val="980000"/>
              </a:solidFill>
              <a:latin typeface="Arial"/>
              <a:ea typeface="Arial"/>
              <a:cs typeface="Arial"/>
              <a:sym typeface="Arial"/>
            </a:endParaRPr>
          </a:p>
        </p:txBody>
      </p:sp>
      <p:pic>
        <p:nvPicPr>
          <p:cNvPr id="230" name="Google Shape;230;p24"/>
          <p:cNvPicPr preferRelativeResize="0"/>
          <p:nvPr/>
        </p:nvPicPr>
        <p:blipFill rotWithShape="1">
          <a:blip r:embed="rId9">
            <a:alphaModFix/>
          </a:blip>
          <a:srcRect/>
          <a:stretch/>
        </p:blipFill>
        <p:spPr>
          <a:xfrm>
            <a:off x="6521061" y="3293978"/>
            <a:ext cx="426500" cy="641123"/>
          </a:xfrm>
          <a:prstGeom prst="rect">
            <a:avLst/>
          </a:prstGeom>
          <a:noFill/>
          <a:ln>
            <a:noFill/>
          </a:ln>
        </p:spPr>
      </p:pic>
      <p:pic>
        <p:nvPicPr>
          <p:cNvPr id="231" name="Google Shape;231;p24"/>
          <p:cNvPicPr preferRelativeResize="0"/>
          <p:nvPr/>
        </p:nvPicPr>
        <p:blipFill>
          <a:blip r:embed="rId10">
            <a:alphaModFix/>
          </a:blip>
          <a:stretch>
            <a:fillRect/>
          </a:stretch>
        </p:blipFill>
        <p:spPr>
          <a:xfrm>
            <a:off x="2624734" y="814167"/>
            <a:ext cx="2913082" cy="2307661"/>
          </a:xfrm>
          <a:prstGeom prst="rect">
            <a:avLst/>
          </a:prstGeom>
          <a:noFill/>
          <a:ln>
            <a:noFill/>
          </a:ln>
        </p:spPr>
      </p:pic>
      <p:pic>
        <p:nvPicPr>
          <p:cNvPr id="232" name="Google Shape;232;p24"/>
          <p:cNvPicPr preferRelativeResize="0"/>
          <p:nvPr/>
        </p:nvPicPr>
        <p:blipFill>
          <a:blip r:embed="rId11">
            <a:alphaModFix/>
          </a:blip>
          <a:stretch>
            <a:fillRect/>
          </a:stretch>
        </p:blipFill>
        <p:spPr>
          <a:xfrm>
            <a:off x="5196752" y="3387328"/>
            <a:ext cx="500924" cy="500924"/>
          </a:xfrm>
          <a:prstGeom prst="rect">
            <a:avLst/>
          </a:prstGeom>
          <a:noFill/>
          <a:ln>
            <a:noFill/>
          </a:ln>
        </p:spPr>
      </p:pic>
      <p:sp>
        <p:nvSpPr>
          <p:cNvPr id="233" name="Google Shape;233;p24"/>
          <p:cNvSpPr txBox="1"/>
          <p:nvPr/>
        </p:nvSpPr>
        <p:spPr>
          <a:xfrm>
            <a:off x="4495349" y="342732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MKI</a:t>
            </a:r>
            <a:endParaRPr sz="1800" b="0" i="0" u="none" strike="noStrike" cap="none">
              <a:solidFill>
                <a:srgbClr val="980000"/>
              </a:solidFill>
              <a:latin typeface="Arial"/>
              <a:ea typeface="Arial"/>
              <a:cs typeface="Arial"/>
              <a:sym typeface="Arial"/>
            </a:endParaRPr>
          </a:p>
        </p:txBody>
      </p:sp>
      <p:pic>
        <p:nvPicPr>
          <p:cNvPr id="234" name="Google Shape;234;p24"/>
          <p:cNvPicPr preferRelativeResize="0"/>
          <p:nvPr/>
        </p:nvPicPr>
        <p:blipFill>
          <a:blip r:embed="rId12">
            <a:alphaModFix/>
          </a:blip>
          <a:stretch>
            <a:fillRect/>
          </a:stretch>
        </p:blipFill>
        <p:spPr>
          <a:xfrm>
            <a:off x="3722050" y="3365788"/>
            <a:ext cx="701400" cy="703065"/>
          </a:xfrm>
          <a:prstGeom prst="rect">
            <a:avLst/>
          </a:prstGeom>
          <a:noFill/>
          <a:ln>
            <a:noFill/>
          </a:ln>
        </p:spPr>
      </p:pic>
      <p:sp>
        <p:nvSpPr>
          <p:cNvPr id="235" name="Google Shape;235;p24"/>
          <p:cNvSpPr txBox="1"/>
          <p:nvPr/>
        </p:nvSpPr>
        <p:spPr>
          <a:xfrm>
            <a:off x="2954850" y="34936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VDO</a:t>
            </a:r>
            <a:endParaRPr sz="1800" b="0" i="0" u="none" strike="noStrike" cap="none">
              <a:solidFill>
                <a:srgbClr val="980000"/>
              </a:solidFill>
              <a:latin typeface="Arial"/>
              <a:ea typeface="Arial"/>
              <a:cs typeface="Arial"/>
              <a:sym typeface="Arial"/>
            </a:endParaRPr>
          </a:p>
        </p:txBody>
      </p:sp>
      <p:pic>
        <p:nvPicPr>
          <p:cNvPr id="236" name="Google Shape;236;p24"/>
          <p:cNvPicPr preferRelativeResize="0"/>
          <p:nvPr/>
        </p:nvPicPr>
        <p:blipFill>
          <a:blip r:embed="rId13">
            <a:alphaModFix/>
          </a:blip>
          <a:stretch>
            <a:fillRect/>
          </a:stretch>
        </p:blipFill>
        <p:spPr>
          <a:xfrm>
            <a:off x="2354862" y="3363575"/>
            <a:ext cx="534186" cy="712599"/>
          </a:xfrm>
          <a:prstGeom prst="rect">
            <a:avLst/>
          </a:prstGeom>
          <a:noFill/>
          <a:ln>
            <a:noFill/>
          </a:ln>
        </p:spPr>
      </p:pic>
      <p:sp>
        <p:nvSpPr>
          <p:cNvPr id="237" name="Google Shape;237;p24"/>
          <p:cNvSpPr txBox="1"/>
          <p:nvPr/>
        </p:nvSpPr>
        <p:spPr>
          <a:xfrm>
            <a:off x="1527075" y="349622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GTE</a:t>
            </a:r>
            <a:endParaRPr sz="1800" b="0" i="0" u="none" strike="noStrike" cap="none">
              <a:solidFill>
                <a:srgbClr val="98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13</a:t>
            </a:fld>
            <a:endParaRPr/>
          </a:p>
        </p:txBody>
      </p:sp>
      <p:sp>
        <p:nvSpPr>
          <p:cNvPr id="244" name="Google Shape;244;p25"/>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Roue équipée</a:t>
            </a:r>
            <a:endParaRPr/>
          </a:p>
        </p:txBody>
      </p:sp>
      <p:sp>
        <p:nvSpPr>
          <p:cNvPr id="245" name="Google Shape;245;p25"/>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APU</a:t>
            </a:r>
            <a:endParaRPr sz="1800" b="0" i="0" u="none" strike="noStrike" cap="none">
              <a:solidFill>
                <a:srgbClr val="980000"/>
              </a:solidFill>
              <a:latin typeface="Arial"/>
              <a:ea typeface="Arial"/>
              <a:cs typeface="Arial"/>
              <a:sym typeface="Arial"/>
            </a:endParaRPr>
          </a:p>
        </p:txBody>
      </p:sp>
      <p:pic>
        <p:nvPicPr>
          <p:cNvPr id="246" name="Google Shape;246;p25"/>
          <p:cNvPicPr preferRelativeResize="0"/>
          <p:nvPr/>
        </p:nvPicPr>
        <p:blipFill rotWithShape="1">
          <a:blip r:embed="rId3">
            <a:alphaModFix/>
          </a:blip>
          <a:srcRect/>
          <a:stretch/>
        </p:blipFill>
        <p:spPr>
          <a:xfrm>
            <a:off x="8296650" y="50825"/>
            <a:ext cx="526700" cy="599525"/>
          </a:xfrm>
          <a:prstGeom prst="rect">
            <a:avLst/>
          </a:prstGeom>
          <a:noFill/>
          <a:ln>
            <a:noFill/>
          </a:ln>
        </p:spPr>
      </p:pic>
      <p:sp>
        <p:nvSpPr>
          <p:cNvPr id="247" name="Google Shape;247;p25"/>
          <p:cNvSpPr txBox="1">
            <a:spLocks noGrp="1"/>
          </p:cNvSpPr>
          <p:nvPr>
            <p:ph type="body" idx="1"/>
          </p:nvPr>
        </p:nvSpPr>
        <p:spPr>
          <a:xfrm>
            <a:off x="251550" y="549200"/>
            <a:ext cx="8640900" cy="355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2800"/>
              <a:buNone/>
            </a:pPr>
            <a:r>
              <a:rPr lang="fr-FR" sz="2400">
                <a:solidFill>
                  <a:schemeClr val="accent5"/>
                </a:solidFill>
              </a:rPr>
              <a:t>Objectif :</a:t>
            </a:r>
            <a:r>
              <a:rPr lang="fr-FR" sz="2400"/>
              <a:t> </a:t>
            </a:r>
            <a:endParaRPr sz="2400"/>
          </a:p>
          <a:p>
            <a:pPr marL="457200" lvl="0" indent="-342900" algn="l" rtl="0">
              <a:lnSpc>
                <a:spcPct val="100000"/>
              </a:lnSpc>
              <a:spcBef>
                <a:spcPts val="560"/>
              </a:spcBef>
              <a:spcAft>
                <a:spcPts val="0"/>
              </a:spcAft>
              <a:buSzPts val="1800"/>
              <a:buChar char="•"/>
            </a:pPr>
            <a:r>
              <a:rPr lang="fr-FR" sz="1800" b="0"/>
              <a:t>Gain de masse par rapport au design de Vulcanix</a:t>
            </a:r>
            <a:endParaRPr sz="1800" b="0"/>
          </a:p>
          <a:p>
            <a:pPr marL="914400" lvl="1" indent="-342900" algn="l" rtl="0">
              <a:lnSpc>
                <a:spcPct val="100000"/>
              </a:lnSpc>
              <a:spcBef>
                <a:spcPts val="0"/>
              </a:spcBef>
              <a:spcAft>
                <a:spcPts val="0"/>
              </a:spcAft>
              <a:buSzPts val="1800"/>
              <a:buChar char="–"/>
            </a:pPr>
            <a:r>
              <a:rPr lang="fr-FR" sz="1800" b="0"/>
              <a:t>Changement d’intégration en gardant l’architecture de Vulcanix</a:t>
            </a:r>
            <a:r>
              <a:rPr lang="fr-FR" sz="1800"/>
              <a:t> (</a:t>
            </a:r>
            <a:r>
              <a:rPr lang="fr-FR" sz="1800" b="0"/>
              <a:t>positionnement du disque de frein, </a:t>
            </a:r>
            <a:r>
              <a:rPr lang="fr-FR" sz="1800"/>
              <a:t>…</a:t>
            </a:r>
            <a:r>
              <a:rPr lang="fr-FR" sz="1800" b="0"/>
              <a:t>)</a:t>
            </a:r>
            <a:endParaRPr sz="1800" b="0"/>
          </a:p>
          <a:p>
            <a:pPr marL="914400" lvl="1" indent="-342900" algn="l" rtl="0">
              <a:lnSpc>
                <a:spcPct val="100000"/>
              </a:lnSpc>
              <a:spcBef>
                <a:spcPts val="0"/>
              </a:spcBef>
              <a:spcAft>
                <a:spcPts val="0"/>
              </a:spcAft>
              <a:buSzPts val="1800"/>
              <a:buChar char="–"/>
            </a:pPr>
            <a:r>
              <a:rPr lang="fr-FR" sz="1800" b="0"/>
              <a:t>Optimisation de certaines pièces (PM, chape triangle supérieur, …)</a:t>
            </a:r>
            <a:endParaRPr sz="1800"/>
          </a:p>
          <a:p>
            <a:pPr marL="0" lvl="0" indent="0" algn="l" rtl="0">
              <a:lnSpc>
                <a:spcPct val="100000"/>
              </a:lnSpc>
              <a:spcBef>
                <a:spcPts val="560"/>
              </a:spcBef>
              <a:spcAft>
                <a:spcPts val="0"/>
              </a:spcAft>
              <a:buSzPts val="2800"/>
              <a:buNone/>
            </a:pPr>
            <a:r>
              <a:rPr lang="fr-FR" sz="2400">
                <a:solidFill>
                  <a:schemeClr val="accent4"/>
                </a:solidFill>
              </a:rPr>
              <a:t>Fait : </a:t>
            </a:r>
            <a:endParaRPr sz="2400" b="0">
              <a:solidFill>
                <a:schemeClr val="accent4"/>
              </a:solidFill>
            </a:endParaRPr>
          </a:p>
          <a:p>
            <a:pPr marL="457200" lvl="0" indent="-342900" algn="l" rtl="0">
              <a:lnSpc>
                <a:spcPct val="100000"/>
              </a:lnSpc>
              <a:spcBef>
                <a:spcPts val="560"/>
              </a:spcBef>
              <a:spcAft>
                <a:spcPts val="0"/>
              </a:spcAft>
              <a:buSzPts val="1800"/>
              <a:buChar char="•"/>
            </a:pPr>
            <a:r>
              <a:rPr lang="fr-FR" sz="1800" b="0"/>
              <a:t>Changement du packaging comparé à Vulcanix</a:t>
            </a:r>
            <a:endParaRPr sz="1800" b="0"/>
          </a:p>
          <a:p>
            <a:pPr marL="457200" lvl="0" indent="-342900" algn="l" rtl="0">
              <a:lnSpc>
                <a:spcPct val="100000"/>
              </a:lnSpc>
              <a:spcBef>
                <a:spcPts val="560"/>
              </a:spcBef>
              <a:spcAft>
                <a:spcPts val="0"/>
              </a:spcAft>
              <a:buSzPts val="1800"/>
              <a:buChar char="•"/>
            </a:pPr>
            <a:r>
              <a:rPr lang="fr-FR" sz="1800" b="0"/>
              <a:t>Vérifications des principaux cas de charges Mécamaster</a:t>
            </a:r>
            <a:endParaRPr sz="1800" b="0"/>
          </a:p>
          <a:p>
            <a:pPr marL="0" lvl="0" indent="0" algn="l" rtl="0">
              <a:lnSpc>
                <a:spcPct val="100000"/>
              </a:lnSpc>
              <a:spcBef>
                <a:spcPts val="560"/>
              </a:spcBef>
              <a:spcAft>
                <a:spcPts val="0"/>
              </a:spcAft>
              <a:buSzPts val="2800"/>
              <a:buNone/>
            </a:pPr>
            <a:r>
              <a:rPr lang="fr-FR" sz="2400">
                <a:solidFill>
                  <a:srgbClr val="FF0000"/>
                </a:solidFill>
              </a:rPr>
              <a:t>Reste à faire :</a:t>
            </a:r>
            <a:r>
              <a:rPr lang="fr-FR" sz="2400" b="0"/>
              <a:t> </a:t>
            </a:r>
            <a:endParaRPr sz="2400" b="0"/>
          </a:p>
          <a:p>
            <a:pPr marL="457200" lvl="0" indent="-342900" algn="l" rtl="0">
              <a:lnSpc>
                <a:spcPct val="100000"/>
              </a:lnSpc>
              <a:spcBef>
                <a:spcPts val="0"/>
              </a:spcBef>
              <a:spcAft>
                <a:spcPts val="0"/>
              </a:spcAft>
              <a:buSzPts val="1800"/>
              <a:buChar char="•"/>
            </a:pPr>
            <a:r>
              <a:rPr lang="fr-FR" sz="1800" b="0"/>
              <a:t>Cale de carrossage pour découpe laser</a:t>
            </a:r>
            <a:endParaRPr sz="1800" b="0"/>
          </a:p>
          <a:p>
            <a:pPr marL="457200" lvl="0" indent="0" algn="l" rtl="0">
              <a:lnSpc>
                <a:spcPct val="100000"/>
              </a:lnSpc>
              <a:spcBef>
                <a:spcPts val="0"/>
              </a:spcBef>
              <a:spcAft>
                <a:spcPts val="0"/>
              </a:spcAft>
              <a:buNone/>
            </a:pPr>
            <a:endParaRPr sz="1800" b="0"/>
          </a:p>
          <a:p>
            <a:pPr marL="457200" lvl="0" indent="-342900" algn="l" rtl="0">
              <a:lnSpc>
                <a:spcPct val="100000"/>
              </a:lnSpc>
              <a:spcBef>
                <a:spcPts val="0"/>
              </a:spcBef>
              <a:spcAft>
                <a:spcPts val="0"/>
              </a:spcAft>
              <a:buSzPts val="1800"/>
              <a:buChar char="•"/>
            </a:pPr>
            <a:endParaRPr sz="1800" b="0"/>
          </a:p>
          <a:p>
            <a:pPr marL="0" lvl="0" indent="0" algn="l" rtl="0">
              <a:lnSpc>
                <a:spcPct val="100000"/>
              </a:lnSpc>
              <a:spcBef>
                <a:spcPts val="560"/>
              </a:spcBef>
              <a:spcAft>
                <a:spcPts val="0"/>
              </a:spcAft>
              <a:buSzPts val="2800"/>
              <a:buNone/>
            </a:pP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14</a:t>
            </a:fld>
            <a:endParaRPr/>
          </a:p>
        </p:txBody>
      </p:sp>
      <p:sp>
        <p:nvSpPr>
          <p:cNvPr id="254" name="Google Shape;254;p26"/>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Roue équipée avant</a:t>
            </a:r>
            <a:endParaRPr/>
          </a:p>
        </p:txBody>
      </p:sp>
      <p:sp>
        <p:nvSpPr>
          <p:cNvPr id="255" name="Google Shape;255;p26"/>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APU</a:t>
            </a:r>
            <a:endParaRPr sz="1800" b="0" i="0" u="none" strike="noStrike" cap="none">
              <a:solidFill>
                <a:srgbClr val="980000"/>
              </a:solidFill>
              <a:latin typeface="Arial"/>
              <a:ea typeface="Arial"/>
              <a:cs typeface="Arial"/>
              <a:sym typeface="Arial"/>
            </a:endParaRPr>
          </a:p>
        </p:txBody>
      </p:sp>
      <p:pic>
        <p:nvPicPr>
          <p:cNvPr id="256" name="Google Shape;256;p26"/>
          <p:cNvPicPr preferRelativeResize="0"/>
          <p:nvPr/>
        </p:nvPicPr>
        <p:blipFill rotWithShape="1">
          <a:blip r:embed="rId3">
            <a:alphaModFix/>
          </a:blip>
          <a:srcRect/>
          <a:stretch/>
        </p:blipFill>
        <p:spPr>
          <a:xfrm>
            <a:off x="8296650" y="50825"/>
            <a:ext cx="526700" cy="599525"/>
          </a:xfrm>
          <a:prstGeom prst="rect">
            <a:avLst/>
          </a:prstGeom>
          <a:noFill/>
          <a:ln>
            <a:noFill/>
          </a:ln>
        </p:spPr>
      </p:pic>
      <p:pic>
        <p:nvPicPr>
          <p:cNvPr id="257" name="Google Shape;257;p26"/>
          <p:cNvPicPr preferRelativeResize="0"/>
          <p:nvPr/>
        </p:nvPicPr>
        <p:blipFill>
          <a:blip r:embed="rId4">
            <a:alphaModFix/>
          </a:blip>
          <a:stretch>
            <a:fillRect/>
          </a:stretch>
        </p:blipFill>
        <p:spPr>
          <a:xfrm>
            <a:off x="375125" y="925013"/>
            <a:ext cx="4635800" cy="3293474"/>
          </a:xfrm>
          <a:prstGeom prst="rect">
            <a:avLst/>
          </a:prstGeom>
          <a:noFill/>
          <a:ln>
            <a:noFill/>
          </a:ln>
        </p:spPr>
      </p:pic>
      <p:pic>
        <p:nvPicPr>
          <p:cNvPr id="258" name="Google Shape;258;p26"/>
          <p:cNvPicPr preferRelativeResize="0"/>
          <p:nvPr/>
        </p:nvPicPr>
        <p:blipFill>
          <a:blip r:embed="rId5">
            <a:alphaModFix/>
          </a:blip>
          <a:stretch>
            <a:fillRect/>
          </a:stretch>
        </p:blipFill>
        <p:spPr>
          <a:xfrm>
            <a:off x="5546100" y="925025"/>
            <a:ext cx="3003349" cy="3933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15</a:t>
            </a:fld>
            <a:endParaRPr/>
          </a:p>
        </p:txBody>
      </p:sp>
      <p:sp>
        <p:nvSpPr>
          <p:cNvPr id="265" name="Google Shape;265;p27"/>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Roue équipée avant</a:t>
            </a:r>
            <a:endParaRPr/>
          </a:p>
        </p:txBody>
      </p:sp>
      <p:sp>
        <p:nvSpPr>
          <p:cNvPr id="266" name="Google Shape;266;p27"/>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APU</a:t>
            </a:r>
            <a:endParaRPr sz="1800" b="0" i="0" u="none" strike="noStrike" cap="none">
              <a:solidFill>
                <a:srgbClr val="980000"/>
              </a:solidFill>
              <a:latin typeface="Arial"/>
              <a:ea typeface="Arial"/>
              <a:cs typeface="Arial"/>
              <a:sym typeface="Arial"/>
            </a:endParaRPr>
          </a:p>
        </p:txBody>
      </p:sp>
      <p:pic>
        <p:nvPicPr>
          <p:cNvPr id="267" name="Google Shape;267;p27"/>
          <p:cNvPicPr preferRelativeResize="0"/>
          <p:nvPr/>
        </p:nvPicPr>
        <p:blipFill rotWithShape="1">
          <a:blip r:embed="rId3">
            <a:alphaModFix/>
          </a:blip>
          <a:srcRect/>
          <a:stretch/>
        </p:blipFill>
        <p:spPr>
          <a:xfrm>
            <a:off x="8296650" y="50825"/>
            <a:ext cx="526700" cy="599525"/>
          </a:xfrm>
          <a:prstGeom prst="rect">
            <a:avLst/>
          </a:prstGeom>
          <a:noFill/>
          <a:ln>
            <a:noFill/>
          </a:ln>
        </p:spPr>
      </p:pic>
      <p:pic>
        <p:nvPicPr>
          <p:cNvPr id="268" name="Google Shape;268;p27"/>
          <p:cNvPicPr preferRelativeResize="0"/>
          <p:nvPr/>
        </p:nvPicPr>
        <p:blipFill>
          <a:blip r:embed="rId4">
            <a:alphaModFix/>
          </a:blip>
          <a:stretch>
            <a:fillRect/>
          </a:stretch>
        </p:blipFill>
        <p:spPr>
          <a:xfrm>
            <a:off x="1322188" y="781075"/>
            <a:ext cx="6499623" cy="3581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16</a:t>
            </a:fld>
            <a:endParaRPr/>
          </a:p>
        </p:txBody>
      </p:sp>
      <p:sp>
        <p:nvSpPr>
          <p:cNvPr id="275" name="Google Shape;275;p28"/>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Porte moyeu avant </a:t>
            </a:r>
            <a:endParaRPr/>
          </a:p>
        </p:txBody>
      </p:sp>
      <p:sp>
        <p:nvSpPr>
          <p:cNvPr id="276" name="Google Shape;276;p28"/>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APU</a:t>
            </a:r>
            <a:endParaRPr sz="1800" b="0" i="0" u="none" strike="noStrike" cap="none">
              <a:solidFill>
                <a:srgbClr val="980000"/>
              </a:solidFill>
              <a:latin typeface="Arial"/>
              <a:ea typeface="Arial"/>
              <a:cs typeface="Arial"/>
              <a:sym typeface="Arial"/>
            </a:endParaRPr>
          </a:p>
        </p:txBody>
      </p:sp>
      <p:pic>
        <p:nvPicPr>
          <p:cNvPr id="277" name="Google Shape;277;p28"/>
          <p:cNvPicPr preferRelativeResize="0"/>
          <p:nvPr/>
        </p:nvPicPr>
        <p:blipFill rotWithShape="1">
          <a:blip r:embed="rId3">
            <a:alphaModFix/>
          </a:blip>
          <a:srcRect/>
          <a:stretch/>
        </p:blipFill>
        <p:spPr>
          <a:xfrm>
            <a:off x="8296650" y="50825"/>
            <a:ext cx="526700" cy="599525"/>
          </a:xfrm>
          <a:prstGeom prst="rect">
            <a:avLst/>
          </a:prstGeom>
          <a:noFill/>
          <a:ln>
            <a:noFill/>
          </a:ln>
        </p:spPr>
      </p:pic>
      <p:sp>
        <p:nvSpPr>
          <p:cNvPr id="278" name="Google Shape;278;p28"/>
          <p:cNvSpPr txBox="1"/>
          <p:nvPr/>
        </p:nvSpPr>
        <p:spPr>
          <a:xfrm>
            <a:off x="6319793" y="1285875"/>
            <a:ext cx="2714625" cy="24622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Matériau : </a:t>
            </a:r>
            <a:r>
              <a:rPr lang="fr-FR" sz="1400" b="0" i="0" u="none" strike="noStrike" cap="none">
                <a:solidFill>
                  <a:srgbClr val="000000"/>
                </a:solidFill>
                <a:latin typeface="Arial"/>
                <a:ea typeface="Arial"/>
                <a:cs typeface="Arial"/>
                <a:sym typeface="Arial"/>
              </a:rPr>
              <a:t>7075 T6</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Masse prévisionnelle : </a:t>
            </a:r>
            <a:r>
              <a:rPr lang="fr-FR" sz="1400" i="0" u="none" strike="noStrike" cap="none">
                <a:solidFill>
                  <a:srgbClr val="000000"/>
                </a:solidFill>
              </a:rPr>
              <a:t>718 g</a:t>
            </a:r>
            <a:endParaRPr sz="1400" i="0" u="none" strike="noStrike" cap="none">
              <a:solidFill>
                <a:srgbClr val="000000"/>
              </a:solidFil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Partenaire concerné : </a:t>
            </a:r>
            <a:r>
              <a:rPr lang="fr-FR" sz="1400" b="0" i="0" u="none" strike="noStrike" cap="none">
                <a:solidFill>
                  <a:srgbClr val="000000"/>
                </a:solidFill>
                <a:latin typeface="Arial"/>
                <a:ea typeface="Arial"/>
                <a:cs typeface="Arial"/>
                <a:sym typeface="Arial"/>
              </a:rPr>
              <a:t>Boisard</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Cas de charge :</a:t>
            </a:r>
            <a:r>
              <a:rPr lang="fr-FR" sz="1400" b="1"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Efforts obtenu via MécaMaster, imposés aux roulements/étrier</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 Virage </a:t>
            </a:r>
            <a:r>
              <a:rPr lang="fr-FR">
                <a:solidFill>
                  <a:schemeClr val="dk1"/>
                </a:solidFill>
              </a:rPr>
              <a:t>2</a:t>
            </a:r>
            <a:r>
              <a:rPr lang="fr-FR" sz="1400" b="0" i="0" u="none" strike="noStrike" cap="none">
                <a:solidFill>
                  <a:schemeClr val="dk1"/>
                </a:solidFill>
                <a:latin typeface="Arial"/>
                <a:ea typeface="Arial"/>
                <a:cs typeface="Arial"/>
                <a:sym typeface="Arial"/>
              </a:rPr>
              <a:t>G (gauche) + freinage 2G (droite) + bump 3G</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79" name="Google Shape;279;p28"/>
          <p:cNvPicPr preferRelativeResize="0"/>
          <p:nvPr/>
        </p:nvPicPr>
        <p:blipFill>
          <a:blip r:embed="rId4">
            <a:alphaModFix/>
          </a:blip>
          <a:stretch>
            <a:fillRect/>
          </a:stretch>
        </p:blipFill>
        <p:spPr>
          <a:xfrm>
            <a:off x="55675" y="956387"/>
            <a:ext cx="2931600" cy="3230750"/>
          </a:xfrm>
          <a:prstGeom prst="rect">
            <a:avLst/>
          </a:prstGeom>
          <a:noFill/>
          <a:ln>
            <a:noFill/>
          </a:ln>
        </p:spPr>
      </p:pic>
      <p:pic>
        <p:nvPicPr>
          <p:cNvPr id="280" name="Google Shape;280;p28"/>
          <p:cNvPicPr preferRelativeResize="0"/>
          <p:nvPr/>
        </p:nvPicPr>
        <p:blipFill>
          <a:blip r:embed="rId5">
            <a:alphaModFix/>
          </a:blip>
          <a:stretch>
            <a:fillRect/>
          </a:stretch>
        </p:blipFill>
        <p:spPr>
          <a:xfrm>
            <a:off x="3084350" y="1158216"/>
            <a:ext cx="3235449" cy="2827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9"/>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17</a:t>
            </a:fld>
            <a:endParaRPr/>
          </a:p>
        </p:txBody>
      </p:sp>
      <p:sp>
        <p:nvSpPr>
          <p:cNvPr id="287" name="Google Shape;287;p29"/>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Moyeu avant</a:t>
            </a:r>
            <a:endParaRPr/>
          </a:p>
        </p:txBody>
      </p:sp>
      <p:sp>
        <p:nvSpPr>
          <p:cNvPr id="288" name="Google Shape;288;p29"/>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APU</a:t>
            </a:r>
            <a:endParaRPr sz="1800" b="0" i="0" u="none" strike="noStrike" cap="none">
              <a:solidFill>
                <a:srgbClr val="980000"/>
              </a:solidFill>
              <a:latin typeface="Arial"/>
              <a:ea typeface="Arial"/>
              <a:cs typeface="Arial"/>
              <a:sym typeface="Arial"/>
            </a:endParaRPr>
          </a:p>
        </p:txBody>
      </p:sp>
      <p:pic>
        <p:nvPicPr>
          <p:cNvPr id="289" name="Google Shape;289;p29"/>
          <p:cNvPicPr preferRelativeResize="0"/>
          <p:nvPr/>
        </p:nvPicPr>
        <p:blipFill rotWithShape="1">
          <a:blip r:embed="rId3">
            <a:alphaModFix/>
          </a:blip>
          <a:srcRect/>
          <a:stretch/>
        </p:blipFill>
        <p:spPr>
          <a:xfrm>
            <a:off x="8296650" y="50825"/>
            <a:ext cx="526700" cy="599525"/>
          </a:xfrm>
          <a:prstGeom prst="rect">
            <a:avLst/>
          </a:prstGeom>
          <a:noFill/>
          <a:ln>
            <a:noFill/>
          </a:ln>
        </p:spPr>
      </p:pic>
      <p:sp>
        <p:nvSpPr>
          <p:cNvPr id="290" name="Google Shape;290;p29"/>
          <p:cNvSpPr txBox="1"/>
          <p:nvPr/>
        </p:nvSpPr>
        <p:spPr>
          <a:xfrm>
            <a:off x="6319793" y="1285875"/>
            <a:ext cx="2714625"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Matériau : </a:t>
            </a:r>
            <a:r>
              <a:rPr lang="fr-FR" sz="1400" b="0" i="0" u="none" strike="noStrike" cap="none">
                <a:solidFill>
                  <a:srgbClr val="000000"/>
                </a:solidFill>
                <a:latin typeface="Arial"/>
                <a:ea typeface="Arial"/>
                <a:cs typeface="Arial"/>
                <a:sym typeface="Arial"/>
              </a:rPr>
              <a:t>7075 T6</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Masse prévisionnelle : </a:t>
            </a:r>
            <a:r>
              <a:rPr lang="fr-FR" sz="1400" i="0" u="none" strike="noStrike" cap="none">
                <a:solidFill>
                  <a:srgbClr val="000000"/>
                </a:solidFill>
              </a:rPr>
              <a:t>490 </a:t>
            </a:r>
            <a:r>
              <a:rPr lang="fr-FR"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Partenaire concerné : </a:t>
            </a:r>
            <a:r>
              <a:rPr lang="fr-FR" sz="1400" b="0" i="0" u="none" strike="noStrike" cap="none">
                <a:solidFill>
                  <a:srgbClr val="000000"/>
                </a:solidFill>
                <a:latin typeface="Arial"/>
                <a:ea typeface="Arial"/>
                <a:cs typeface="Arial"/>
                <a:sym typeface="Arial"/>
              </a:rPr>
              <a:t>Boisard</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Cas de charge :</a:t>
            </a:r>
            <a:r>
              <a:rPr lang="fr-FR" sz="1400" b="1" i="0" u="none" strike="noStrike" cap="none">
                <a:solidFill>
                  <a:schemeClr val="dk1"/>
                </a:solidFill>
                <a:latin typeface="Arial"/>
                <a:ea typeface="Arial"/>
                <a:cs typeface="Arial"/>
                <a:sym typeface="Arial"/>
              </a:rPr>
              <a:t> </a:t>
            </a:r>
            <a:endParaRPr sz="1400" b="1" i="0" u="none" strike="noStrike" cap="none">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fr-FR">
                <a:solidFill>
                  <a:schemeClr val="dk1"/>
                </a:solidFill>
              </a:rPr>
              <a:t>Efforts obtenus via MécaMaster, imposés aux roulements/étrier</a:t>
            </a:r>
            <a:endParaRPr>
              <a:solidFill>
                <a:schemeClr val="dk1"/>
              </a:solidFill>
            </a:endParaRPr>
          </a:p>
          <a:p>
            <a:pPr marL="0" lvl="0" indent="0" algn="l" rtl="0">
              <a:spcBef>
                <a:spcPts val="0"/>
              </a:spcBef>
              <a:spcAft>
                <a:spcPts val="0"/>
              </a:spcAft>
              <a:buClr>
                <a:schemeClr val="dk1"/>
              </a:buClr>
              <a:buFont typeface="Arial"/>
              <a:buNone/>
            </a:pPr>
            <a:r>
              <a:rPr lang="fr-FR">
                <a:solidFill>
                  <a:schemeClr val="dk1"/>
                </a:solidFill>
              </a:rPr>
              <a:t>- Virage 2G (gauche) + freinage 2G (droite) + bump 3G</a:t>
            </a:r>
            <a:endParaRPr>
              <a:solidFill>
                <a:schemeClr val="dk1"/>
              </a:solidFill>
            </a:endParaRPr>
          </a:p>
          <a:p>
            <a:pPr marL="0" marR="0" lvl="0" indent="0" algn="l" rtl="0">
              <a:lnSpc>
                <a:spcPct val="100000"/>
              </a:lnSpc>
              <a:spcBef>
                <a:spcPts val="0"/>
              </a:spcBef>
              <a:spcAft>
                <a:spcPts val="0"/>
              </a:spcAft>
              <a:buNone/>
            </a:pPr>
            <a:endParaRPr b="1">
              <a:solidFill>
                <a:schemeClr val="dk1"/>
              </a:solidFill>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91" name="Google Shape;291;p29"/>
          <p:cNvPicPr preferRelativeResize="0"/>
          <p:nvPr/>
        </p:nvPicPr>
        <p:blipFill>
          <a:blip r:embed="rId4">
            <a:alphaModFix/>
          </a:blip>
          <a:stretch>
            <a:fillRect/>
          </a:stretch>
        </p:blipFill>
        <p:spPr>
          <a:xfrm>
            <a:off x="0" y="1386450"/>
            <a:ext cx="3065521" cy="2370600"/>
          </a:xfrm>
          <a:prstGeom prst="rect">
            <a:avLst/>
          </a:prstGeom>
          <a:noFill/>
          <a:ln>
            <a:noFill/>
          </a:ln>
        </p:spPr>
      </p:pic>
      <p:pic>
        <p:nvPicPr>
          <p:cNvPr id="292" name="Google Shape;292;p29"/>
          <p:cNvPicPr preferRelativeResize="0"/>
          <p:nvPr/>
        </p:nvPicPr>
        <p:blipFill>
          <a:blip r:embed="rId5">
            <a:alphaModFix/>
          </a:blip>
          <a:stretch>
            <a:fillRect/>
          </a:stretch>
        </p:blipFill>
        <p:spPr>
          <a:xfrm>
            <a:off x="3106550" y="1386462"/>
            <a:ext cx="3248049" cy="2370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0"/>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18</a:t>
            </a:fld>
            <a:endParaRPr/>
          </a:p>
        </p:txBody>
      </p:sp>
      <p:sp>
        <p:nvSpPr>
          <p:cNvPr id="299" name="Google Shape;299;p30"/>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Autres pièces</a:t>
            </a:r>
            <a:endParaRPr/>
          </a:p>
        </p:txBody>
      </p:sp>
      <p:sp>
        <p:nvSpPr>
          <p:cNvPr id="300" name="Google Shape;300;p30"/>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APU</a:t>
            </a:r>
            <a:endParaRPr sz="1800" b="0" i="0" u="none" strike="noStrike" cap="none">
              <a:solidFill>
                <a:srgbClr val="980000"/>
              </a:solidFill>
              <a:latin typeface="Arial"/>
              <a:ea typeface="Arial"/>
              <a:cs typeface="Arial"/>
              <a:sym typeface="Arial"/>
            </a:endParaRPr>
          </a:p>
        </p:txBody>
      </p:sp>
      <p:pic>
        <p:nvPicPr>
          <p:cNvPr id="301" name="Google Shape;301;p30"/>
          <p:cNvPicPr preferRelativeResize="0"/>
          <p:nvPr/>
        </p:nvPicPr>
        <p:blipFill rotWithShape="1">
          <a:blip r:embed="rId3">
            <a:alphaModFix/>
          </a:blip>
          <a:srcRect/>
          <a:stretch/>
        </p:blipFill>
        <p:spPr>
          <a:xfrm>
            <a:off x="8296650" y="50825"/>
            <a:ext cx="526700" cy="599525"/>
          </a:xfrm>
          <a:prstGeom prst="rect">
            <a:avLst/>
          </a:prstGeom>
          <a:noFill/>
          <a:ln>
            <a:noFill/>
          </a:ln>
        </p:spPr>
      </p:pic>
      <p:sp>
        <p:nvSpPr>
          <p:cNvPr id="302" name="Google Shape;302;p30"/>
          <p:cNvSpPr txBox="1"/>
          <p:nvPr/>
        </p:nvSpPr>
        <p:spPr>
          <a:xfrm>
            <a:off x="3077863" y="720400"/>
            <a:ext cx="2694300" cy="181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fr-FR" sz="1200" b="1">
                <a:solidFill>
                  <a:schemeClr val="dk1"/>
                </a:solidFill>
              </a:rPr>
              <a:t>Matériau : </a:t>
            </a:r>
            <a:r>
              <a:rPr lang="fr-FR" sz="1200">
                <a:solidFill>
                  <a:schemeClr val="dk1"/>
                </a:solidFill>
              </a:rPr>
              <a:t>2017 A T4</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fr-FR" sz="1200" b="1">
                <a:solidFill>
                  <a:schemeClr val="dk1"/>
                </a:solidFill>
              </a:rPr>
              <a:t>Masse prévisionnelle : </a:t>
            </a:r>
            <a:r>
              <a:rPr lang="fr-FR" sz="1200">
                <a:solidFill>
                  <a:schemeClr val="dk1"/>
                </a:solidFill>
              </a:rPr>
              <a:t>40 g</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fr-FR" sz="1200" b="1">
                <a:solidFill>
                  <a:schemeClr val="dk1"/>
                </a:solidFill>
              </a:rPr>
              <a:t>Partenaire concerné : </a:t>
            </a:r>
            <a:r>
              <a:rPr lang="fr-FR" sz="1200">
                <a:solidFill>
                  <a:schemeClr val="dk1"/>
                </a:solidFill>
              </a:rPr>
              <a:t>Boisard</a:t>
            </a:r>
            <a:endParaRPr sz="1200" i="1">
              <a:solidFill>
                <a:schemeClr val="dk1"/>
              </a:solidFill>
            </a:endParaRPr>
          </a:p>
          <a:p>
            <a:pPr marL="0" lvl="0" indent="0" algn="l" rtl="0">
              <a:spcBef>
                <a:spcPts val="0"/>
              </a:spcBef>
              <a:spcAft>
                <a:spcPts val="0"/>
              </a:spcAft>
              <a:buClr>
                <a:schemeClr val="dk1"/>
              </a:buClr>
              <a:buFont typeface="Arial"/>
              <a:buNone/>
            </a:pPr>
            <a:endParaRPr sz="1200" b="1">
              <a:solidFill>
                <a:schemeClr val="dk1"/>
              </a:solidFill>
            </a:endParaRPr>
          </a:p>
          <a:p>
            <a:pPr marL="0" lvl="0" indent="0" algn="l" rtl="0">
              <a:spcBef>
                <a:spcPts val="0"/>
              </a:spcBef>
              <a:spcAft>
                <a:spcPts val="0"/>
              </a:spcAft>
              <a:buClr>
                <a:schemeClr val="dk1"/>
              </a:buClr>
              <a:buFont typeface="Arial"/>
              <a:buNone/>
            </a:pPr>
            <a:r>
              <a:rPr lang="fr-FR" sz="1200" b="1">
                <a:solidFill>
                  <a:schemeClr val="dk1"/>
                </a:solidFill>
              </a:rPr>
              <a:t>Cas de charge : </a:t>
            </a:r>
            <a:r>
              <a:rPr lang="fr-FR" sz="1200">
                <a:solidFill>
                  <a:schemeClr val="dk1"/>
                </a:solidFill>
              </a:rPr>
              <a:t>5000N en compression</a:t>
            </a:r>
            <a:endParaRPr sz="1200">
              <a:solidFill>
                <a:schemeClr val="dk1"/>
              </a:solidFill>
            </a:endParaRPr>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303" name="Google Shape;303;p30"/>
          <p:cNvPicPr preferRelativeResize="0"/>
          <p:nvPr/>
        </p:nvPicPr>
        <p:blipFill>
          <a:blip r:embed="rId4">
            <a:alphaModFix/>
          </a:blip>
          <a:stretch>
            <a:fillRect/>
          </a:stretch>
        </p:blipFill>
        <p:spPr>
          <a:xfrm>
            <a:off x="110625" y="2575200"/>
            <a:ext cx="2432050" cy="2360174"/>
          </a:xfrm>
          <a:prstGeom prst="rect">
            <a:avLst/>
          </a:prstGeom>
          <a:noFill/>
          <a:ln>
            <a:noFill/>
          </a:ln>
        </p:spPr>
      </p:pic>
      <p:pic>
        <p:nvPicPr>
          <p:cNvPr id="304" name="Google Shape;304;p30"/>
          <p:cNvPicPr preferRelativeResize="0"/>
          <p:nvPr/>
        </p:nvPicPr>
        <p:blipFill>
          <a:blip r:embed="rId5">
            <a:alphaModFix/>
          </a:blip>
          <a:stretch>
            <a:fillRect/>
          </a:stretch>
        </p:blipFill>
        <p:spPr>
          <a:xfrm>
            <a:off x="3077875" y="2575200"/>
            <a:ext cx="2159224" cy="2360175"/>
          </a:xfrm>
          <a:prstGeom prst="rect">
            <a:avLst/>
          </a:prstGeom>
          <a:noFill/>
          <a:ln>
            <a:noFill/>
          </a:ln>
        </p:spPr>
      </p:pic>
      <p:sp>
        <p:nvSpPr>
          <p:cNvPr id="305" name="Google Shape;305;p30"/>
          <p:cNvSpPr txBox="1"/>
          <p:nvPr/>
        </p:nvSpPr>
        <p:spPr>
          <a:xfrm>
            <a:off x="110613" y="759288"/>
            <a:ext cx="2694300" cy="181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1">
                <a:solidFill>
                  <a:schemeClr val="dk1"/>
                </a:solidFill>
              </a:rPr>
              <a:t>Matériau : </a:t>
            </a:r>
            <a:r>
              <a:rPr lang="fr-FR" sz="1200">
                <a:solidFill>
                  <a:schemeClr val="dk1"/>
                </a:solidFill>
              </a:rPr>
              <a:t>7075 T6</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fr-FR" sz="1200" b="1">
                <a:solidFill>
                  <a:schemeClr val="dk1"/>
                </a:solidFill>
              </a:rPr>
              <a:t>Masse prévisionnelle : </a:t>
            </a:r>
            <a:r>
              <a:rPr lang="fr-FR" sz="1200">
                <a:solidFill>
                  <a:schemeClr val="dk1"/>
                </a:solidFill>
              </a:rPr>
              <a:t>99 g</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fr-FR" sz="1200" b="1">
                <a:solidFill>
                  <a:schemeClr val="dk1"/>
                </a:solidFill>
              </a:rPr>
              <a:t>Partenaire concerné : </a:t>
            </a:r>
            <a:r>
              <a:rPr lang="fr-FR" sz="1200">
                <a:solidFill>
                  <a:schemeClr val="dk1"/>
                </a:solidFill>
              </a:rPr>
              <a:t>Boisard</a:t>
            </a:r>
            <a:endParaRPr sz="1200" i="1">
              <a:solidFill>
                <a:schemeClr val="dk1"/>
              </a:solidFill>
            </a:endParaRPr>
          </a:p>
          <a:p>
            <a:pPr marL="0" lvl="0" indent="0" algn="l" rtl="0">
              <a:spcBef>
                <a:spcPts val="0"/>
              </a:spcBef>
              <a:spcAft>
                <a:spcPts val="0"/>
              </a:spcAft>
              <a:buNone/>
            </a:pPr>
            <a:endParaRPr sz="1200" b="1">
              <a:solidFill>
                <a:schemeClr val="dk1"/>
              </a:solidFill>
            </a:endParaRPr>
          </a:p>
          <a:p>
            <a:pPr marL="0" lvl="0" indent="0" algn="l" rtl="0">
              <a:spcBef>
                <a:spcPts val="0"/>
              </a:spcBef>
              <a:spcAft>
                <a:spcPts val="0"/>
              </a:spcAft>
              <a:buNone/>
            </a:pPr>
            <a:r>
              <a:rPr lang="fr-FR" sz="1200" b="1">
                <a:solidFill>
                  <a:schemeClr val="dk1"/>
                </a:solidFill>
              </a:rPr>
              <a:t>Cas de charge : </a:t>
            </a:r>
            <a:r>
              <a:rPr lang="fr-FR" sz="1200">
                <a:solidFill>
                  <a:schemeClr val="dk1"/>
                </a:solidFill>
              </a:rPr>
              <a:t>1400 N sur chaque pion</a:t>
            </a:r>
            <a:endParaRPr sz="1200">
              <a:solidFill>
                <a:schemeClr val="dk1"/>
              </a:solidFill>
            </a:endParaRPr>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06" name="Google Shape;306;p30"/>
          <p:cNvSpPr txBox="1"/>
          <p:nvPr/>
        </p:nvSpPr>
        <p:spPr>
          <a:xfrm>
            <a:off x="5902188" y="704813"/>
            <a:ext cx="2694300" cy="181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1">
                <a:solidFill>
                  <a:schemeClr val="dk1"/>
                </a:solidFill>
              </a:rPr>
              <a:t>Matériau :</a:t>
            </a:r>
            <a:r>
              <a:rPr lang="fr-FR" sz="1200">
                <a:solidFill>
                  <a:schemeClr val="dk1"/>
                </a:solidFill>
              </a:rPr>
              <a:t> 7075 T6</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fr-FR" sz="1200" b="1">
                <a:solidFill>
                  <a:schemeClr val="dk1"/>
                </a:solidFill>
              </a:rPr>
              <a:t>Masse prévisionnelle : </a:t>
            </a:r>
            <a:r>
              <a:rPr lang="fr-FR" sz="1200">
                <a:solidFill>
                  <a:schemeClr val="dk1"/>
                </a:solidFill>
              </a:rPr>
              <a:t>60 g</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fr-FR" sz="1200" b="1">
                <a:solidFill>
                  <a:schemeClr val="dk1"/>
                </a:solidFill>
              </a:rPr>
              <a:t>Partenaire concerné : </a:t>
            </a:r>
            <a:r>
              <a:rPr lang="fr-FR" sz="1200">
                <a:solidFill>
                  <a:schemeClr val="dk1"/>
                </a:solidFill>
              </a:rPr>
              <a:t>Boisard </a:t>
            </a:r>
            <a:endParaRPr sz="1200" i="1">
              <a:solidFill>
                <a:schemeClr val="dk1"/>
              </a:solidFill>
            </a:endParaRPr>
          </a:p>
          <a:p>
            <a:pPr marL="0" lvl="0" indent="0" algn="l" rtl="0">
              <a:spcBef>
                <a:spcPts val="0"/>
              </a:spcBef>
              <a:spcAft>
                <a:spcPts val="0"/>
              </a:spcAft>
              <a:buNone/>
            </a:pPr>
            <a:endParaRPr sz="1200" b="1">
              <a:solidFill>
                <a:schemeClr val="dk1"/>
              </a:solidFill>
            </a:endParaRPr>
          </a:p>
          <a:p>
            <a:pPr marL="0" lvl="0" indent="0" algn="l" rtl="0">
              <a:spcBef>
                <a:spcPts val="0"/>
              </a:spcBef>
              <a:spcAft>
                <a:spcPts val="0"/>
              </a:spcAft>
              <a:buNone/>
            </a:pPr>
            <a:r>
              <a:rPr lang="fr-FR" sz="1200" b="1">
                <a:solidFill>
                  <a:schemeClr val="dk1"/>
                </a:solidFill>
              </a:rPr>
              <a:t>Cas de charge : </a:t>
            </a:r>
            <a:r>
              <a:rPr lang="fr-FR" sz="1200">
                <a:solidFill>
                  <a:schemeClr val="dk1"/>
                </a:solidFill>
              </a:rPr>
              <a:t>Voir porte-moyeu</a:t>
            </a:r>
            <a:endParaRPr sz="1200">
              <a:solidFill>
                <a:schemeClr val="dk1"/>
              </a:solidFill>
            </a:endParaRPr>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307" name="Google Shape;307;p30"/>
          <p:cNvPicPr preferRelativeResize="0"/>
          <p:nvPr/>
        </p:nvPicPr>
        <p:blipFill>
          <a:blip r:embed="rId6">
            <a:alphaModFix/>
          </a:blip>
          <a:stretch>
            <a:fillRect/>
          </a:stretch>
        </p:blipFill>
        <p:spPr>
          <a:xfrm>
            <a:off x="5881425" y="2575200"/>
            <a:ext cx="2735857" cy="2360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19</a:t>
            </a:fld>
            <a:endParaRPr/>
          </a:p>
        </p:txBody>
      </p:sp>
      <p:sp>
        <p:nvSpPr>
          <p:cNvPr id="314" name="Google Shape;314;p31"/>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Autres pièces</a:t>
            </a:r>
            <a:endParaRPr/>
          </a:p>
        </p:txBody>
      </p:sp>
      <p:sp>
        <p:nvSpPr>
          <p:cNvPr id="315" name="Google Shape;315;p31"/>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APU</a:t>
            </a:r>
            <a:endParaRPr sz="1800" b="0" i="0" u="none" strike="noStrike" cap="none">
              <a:solidFill>
                <a:srgbClr val="980000"/>
              </a:solidFill>
              <a:latin typeface="Arial"/>
              <a:ea typeface="Arial"/>
              <a:cs typeface="Arial"/>
              <a:sym typeface="Arial"/>
            </a:endParaRPr>
          </a:p>
        </p:txBody>
      </p:sp>
      <p:pic>
        <p:nvPicPr>
          <p:cNvPr id="316" name="Google Shape;316;p31"/>
          <p:cNvPicPr preferRelativeResize="0"/>
          <p:nvPr/>
        </p:nvPicPr>
        <p:blipFill rotWithShape="1">
          <a:blip r:embed="rId3">
            <a:alphaModFix/>
          </a:blip>
          <a:srcRect/>
          <a:stretch/>
        </p:blipFill>
        <p:spPr>
          <a:xfrm>
            <a:off x="8296650" y="50825"/>
            <a:ext cx="526700" cy="599525"/>
          </a:xfrm>
          <a:prstGeom prst="rect">
            <a:avLst/>
          </a:prstGeom>
          <a:noFill/>
          <a:ln>
            <a:noFill/>
          </a:ln>
        </p:spPr>
      </p:pic>
      <p:pic>
        <p:nvPicPr>
          <p:cNvPr id="317" name="Google Shape;317;p31"/>
          <p:cNvPicPr preferRelativeResize="0"/>
          <p:nvPr/>
        </p:nvPicPr>
        <p:blipFill>
          <a:blip r:embed="rId4">
            <a:alphaModFix/>
          </a:blip>
          <a:stretch>
            <a:fillRect/>
          </a:stretch>
        </p:blipFill>
        <p:spPr>
          <a:xfrm>
            <a:off x="164613" y="2444719"/>
            <a:ext cx="1750693" cy="1736944"/>
          </a:xfrm>
          <a:prstGeom prst="rect">
            <a:avLst/>
          </a:prstGeom>
          <a:noFill/>
          <a:ln>
            <a:noFill/>
          </a:ln>
        </p:spPr>
      </p:pic>
      <p:sp>
        <p:nvSpPr>
          <p:cNvPr id="318" name="Google Shape;318;p31"/>
          <p:cNvSpPr txBox="1"/>
          <p:nvPr/>
        </p:nvSpPr>
        <p:spPr>
          <a:xfrm>
            <a:off x="164613" y="794338"/>
            <a:ext cx="2694300" cy="181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1">
                <a:solidFill>
                  <a:schemeClr val="dk1"/>
                </a:solidFill>
              </a:rPr>
              <a:t>Matériau : </a:t>
            </a:r>
            <a:r>
              <a:rPr lang="fr-FR" sz="1200">
                <a:solidFill>
                  <a:schemeClr val="dk1"/>
                </a:solidFill>
              </a:rPr>
              <a:t>Acier 4mm</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fr-FR" sz="1200" b="1">
                <a:solidFill>
                  <a:schemeClr val="dk1"/>
                </a:solidFill>
              </a:rPr>
              <a:t>Masse prévisionnelle : </a:t>
            </a:r>
            <a:r>
              <a:rPr lang="fr-FR" sz="1200">
                <a:solidFill>
                  <a:schemeClr val="dk1"/>
                </a:solidFill>
              </a:rPr>
              <a:t>22 g</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fr-FR" sz="1200" b="1">
                <a:solidFill>
                  <a:schemeClr val="dk1"/>
                </a:solidFill>
              </a:rPr>
              <a:t>Partenaire concerné : </a:t>
            </a:r>
            <a:r>
              <a:rPr lang="fr-FR" sz="1200">
                <a:solidFill>
                  <a:schemeClr val="dk1"/>
                </a:solidFill>
              </a:rPr>
              <a:t>La Mache </a:t>
            </a:r>
            <a:endParaRPr sz="1200" i="1">
              <a:solidFill>
                <a:schemeClr val="dk1"/>
              </a:solidFill>
            </a:endParaRPr>
          </a:p>
          <a:p>
            <a:pPr marL="0" lvl="0" indent="0" algn="l" rtl="0">
              <a:spcBef>
                <a:spcPts val="0"/>
              </a:spcBef>
              <a:spcAft>
                <a:spcPts val="0"/>
              </a:spcAft>
              <a:buNone/>
            </a:pPr>
            <a:endParaRPr sz="1200" b="1">
              <a:solidFill>
                <a:schemeClr val="dk1"/>
              </a:solidFill>
            </a:endParaRPr>
          </a:p>
          <a:p>
            <a:pPr marL="0" lvl="0" indent="0" algn="l" rtl="0">
              <a:spcBef>
                <a:spcPts val="0"/>
              </a:spcBef>
              <a:spcAft>
                <a:spcPts val="0"/>
              </a:spcAft>
              <a:buNone/>
            </a:pPr>
            <a:endParaRPr sz="1200">
              <a:solidFill>
                <a:schemeClr val="dk1"/>
              </a:solidFill>
            </a:endParaRPr>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319" name="Google Shape;319;p31"/>
          <p:cNvPicPr preferRelativeResize="0"/>
          <p:nvPr/>
        </p:nvPicPr>
        <p:blipFill>
          <a:blip r:embed="rId5">
            <a:alphaModFix/>
          </a:blip>
          <a:stretch>
            <a:fillRect/>
          </a:stretch>
        </p:blipFill>
        <p:spPr>
          <a:xfrm>
            <a:off x="3649724" y="2444725"/>
            <a:ext cx="1844550" cy="1852075"/>
          </a:xfrm>
          <a:prstGeom prst="rect">
            <a:avLst/>
          </a:prstGeom>
          <a:noFill/>
          <a:ln>
            <a:noFill/>
          </a:ln>
        </p:spPr>
      </p:pic>
      <p:sp>
        <p:nvSpPr>
          <p:cNvPr id="320" name="Google Shape;320;p31"/>
          <p:cNvSpPr txBox="1"/>
          <p:nvPr/>
        </p:nvSpPr>
        <p:spPr>
          <a:xfrm>
            <a:off x="3649713" y="794338"/>
            <a:ext cx="2694300" cy="181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1">
                <a:solidFill>
                  <a:schemeClr val="dk1"/>
                </a:solidFill>
              </a:rPr>
              <a:t>Matériau : </a:t>
            </a:r>
            <a:r>
              <a:rPr lang="fr-FR" sz="1200">
                <a:solidFill>
                  <a:schemeClr val="dk1"/>
                </a:solidFill>
              </a:rPr>
              <a:t>Alu 2 et 3 mm</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fr-FR" sz="1200" b="1">
                <a:solidFill>
                  <a:schemeClr val="dk1"/>
                </a:solidFill>
              </a:rPr>
              <a:t>Masse prévisionnelle : </a:t>
            </a:r>
            <a:r>
              <a:rPr lang="fr-FR" sz="1200">
                <a:solidFill>
                  <a:schemeClr val="dk1"/>
                </a:solidFill>
              </a:rPr>
              <a:t>2 et 3 g</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fr-FR" sz="1200" b="1">
                <a:solidFill>
                  <a:schemeClr val="dk1"/>
                </a:solidFill>
              </a:rPr>
              <a:t>Partenaire concerné : </a:t>
            </a:r>
            <a:r>
              <a:rPr lang="fr-FR" sz="1200">
                <a:solidFill>
                  <a:schemeClr val="dk1"/>
                </a:solidFill>
              </a:rPr>
              <a:t>La Mache </a:t>
            </a:r>
            <a:endParaRPr sz="1200" i="1">
              <a:solidFill>
                <a:schemeClr val="dk1"/>
              </a:solidFill>
            </a:endParaRPr>
          </a:p>
          <a:p>
            <a:pPr marL="0" lvl="0" indent="0" algn="l" rtl="0">
              <a:spcBef>
                <a:spcPts val="0"/>
              </a:spcBef>
              <a:spcAft>
                <a:spcPts val="0"/>
              </a:spcAft>
              <a:buNone/>
            </a:pPr>
            <a:endParaRPr sz="1200" b="1">
              <a:solidFill>
                <a:schemeClr val="dk1"/>
              </a:solidFill>
            </a:endParaRPr>
          </a:p>
          <a:p>
            <a:pPr marL="0" lvl="0" indent="0" algn="l" rtl="0">
              <a:spcBef>
                <a:spcPts val="0"/>
              </a:spcBef>
              <a:spcAft>
                <a:spcPts val="0"/>
              </a:spcAft>
              <a:buNone/>
            </a:pPr>
            <a:endParaRPr sz="1200">
              <a:solidFill>
                <a:schemeClr val="dk1"/>
              </a:solidFill>
            </a:endParaRPr>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4"/>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2</a:t>
            </a:fld>
            <a:endParaRPr/>
          </a:p>
        </p:txBody>
      </p:sp>
      <p:sp>
        <p:nvSpPr>
          <p:cNvPr id="124" name="Google Shape;124;p14"/>
          <p:cNvSpPr txBox="1">
            <a:spLocks noGrp="1"/>
          </p:cNvSpPr>
          <p:nvPr>
            <p:ph type="body" idx="1"/>
          </p:nvPr>
        </p:nvSpPr>
        <p:spPr>
          <a:xfrm>
            <a:off x="0" y="751975"/>
            <a:ext cx="8833500" cy="33426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B10404"/>
              </a:buClr>
              <a:buSzPts val="1800"/>
              <a:buFont typeface="Corbel"/>
              <a:buAutoNum type="arabicPeriod"/>
            </a:pPr>
            <a:r>
              <a:rPr lang="fr-FR" sz="1800"/>
              <a:t>Retour sur le département SEISM (5 min)</a:t>
            </a:r>
            <a:endParaRPr sz="1800"/>
          </a:p>
          <a:p>
            <a:pPr marL="457200" lvl="0" indent="-342900" algn="l" rtl="0">
              <a:lnSpc>
                <a:spcPct val="100000"/>
              </a:lnSpc>
              <a:spcBef>
                <a:spcPts val="0"/>
              </a:spcBef>
              <a:spcAft>
                <a:spcPts val="0"/>
              </a:spcAft>
              <a:buClr>
                <a:srgbClr val="B10404"/>
              </a:buClr>
              <a:buSzPts val="1800"/>
              <a:buFont typeface="Corbel"/>
              <a:buAutoNum type="arabicPeriod"/>
            </a:pPr>
            <a:r>
              <a:rPr lang="fr-FR" sz="1800"/>
              <a:t>Retour sur le département Motorisation instrumentée (15 min)</a:t>
            </a:r>
            <a:endParaRPr sz="1800"/>
          </a:p>
          <a:p>
            <a:pPr marL="457200" lvl="0" indent="-342900" algn="l" rtl="0">
              <a:lnSpc>
                <a:spcPct val="100000"/>
              </a:lnSpc>
              <a:spcBef>
                <a:spcPts val="0"/>
              </a:spcBef>
              <a:spcAft>
                <a:spcPts val="0"/>
              </a:spcAft>
              <a:buClr>
                <a:srgbClr val="B10404"/>
              </a:buClr>
              <a:buSzPts val="1800"/>
              <a:buFont typeface="Corbel"/>
              <a:buAutoNum type="arabicPeriod"/>
            </a:pPr>
            <a:r>
              <a:rPr lang="fr-FR" sz="1800"/>
              <a:t>S1 - Liaison au sol mécatronique (1h30)</a:t>
            </a:r>
            <a:endParaRPr sz="1100">
              <a:solidFill>
                <a:srgbClr val="000000"/>
              </a:solidFill>
            </a:endParaRPr>
          </a:p>
          <a:p>
            <a:pPr marL="914400" lvl="1" indent="-298450" algn="l" rtl="0">
              <a:lnSpc>
                <a:spcPct val="100000"/>
              </a:lnSpc>
              <a:spcBef>
                <a:spcPts val="0"/>
              </a:spcBef>
              <a:spcAft>
                <a:spcPts val="0"/>
              </a:spcAft>
              <a:buClr>
                <a:srgbClr val="000000"/>
              </a:buClr>
              <a:buSzPts val="1100"/>
              <a:buAutoNum type="alphaLcPeriod"/>
            </a:pPr>
            <a:r>
              <a:rPr lang="fr-FR" sz="1100">
                <a:solidFill>
                  <a:schemeClr val="dk1"/>
                </a:solidFill>
              </a:rPr>
              <a:t>Roue équipée</a:t>
            </a:r>
            <a:endParaRPr sz="1100">
              <a:solidFill>
                <a:schemeClr val="dk1"/>
              </a:solidFill>
            </a:endParaRPr>
          </a:p>
          <a:p>
            <a:pPr marL="914400" lvl="1" indent="-298450" algn="l" rtl="0">
              <a:lnSpc>
                <a:spcPct val="100000"/>
              </a:lnSpc>
              <a:spcBef>
                <a:spcPts val="0"/>
              </a:spcBef>
              <a:spcAft>
                <a:spcPts val="0"/>
              </a:spcAft>
              <a:buClr>
                <a:schemeClr val="dk1"/>
              </a:buClr>
              <a:buSzPts val="1100"/>
              <a:buAutoNum type="alphaLcPeriod"/>
            </a:pPr>
            <a:r>
              <a:rPr lang="fr-FR" sz="1100">
                <a:solidFill>
                  <a:schemeClr val="dk1"/>
                </a:solidFill>
              </a:rPr>
              <a:t>Suspension</a:t>
            </a:r>
            <a:endParaRPr sz="1100">
              <a:solidFill>
                <a:schemeClr val="dk1"/>
              </a:solidFill>
            </a:endParaRPr>
          </a:p>
          <a:p>
            <a:pPr marL="914400" lvl="1" indent="-298450" algn="l" rtl="0">
              <a:lnSpc>
                <a:spcPct val="100000"/>
              </a:lnSpc>
              <a:spcBef>
                <a:spcPts val="0"/>
              </a:spcBef>
              <a:spcAft>
                <a:spcPts val="0"/>
              </a:spcAft>
              <a:buClr>
                <a:srgbClr val="000000"/>
              </a:buClr>
              <a:buSzPts val="1100"/>
              <a:buAutoNum type="alphaLcPeriod"/>
            </a:pPr>
            <a:r>
              <a:rPr lang="fr-FR" sz="1100">
                <a:solidFill>
                  <a:srgbClr val="000000"/>
                </a:solidFill>
              </a:rPr>
              <a:t>Triangles</a:t>
            </a:r>
            <a:endParaRPr sz="1100">
              <a:solidFill>
                <a:srgbClr val="000000"/>
              </a:solidFill>
            </a:endParaRPr>
          </a:p>
          <a:p>
            <a:pPr marL="914400" lvl="1" indent="-298450" algn="l" rtl="0">
              <a:lnSpc>
                <a:spcPct val="100000"/>
              </a:lnSpc>
              <a:spcBef>
                <a:spcPts val="0"/>
              </a:spcBef>
              <a:spcAft>
                <a:spcPts val="0"/>
              </a:spcAft>
              <a:buClr>
                <a:srgbClr val="000000"/>
              </a:buClr>
              <a:buSzPts val="1100"/>
              <a:buAutoNum type="alphaLcPeriod"/>
            </a:pPr>
            <a:r>
              <a:rPr lang="fr-FR" sz="1100">
                <a:solidFill>
                  <a:srgbClr val="000000"/>
                </a:solidFill>
              </a:rPr>
              <a:t>Direction</a:t>
            </a:r>
            <a:endParaRPr sz="1100">
              <a:solidFill>
                <a:srgbClr val="000000"/>
              </a:solidFill>
            </a:endParaRPr>
          </a:p>
          <a:p>
            <a:pPr marL="457200" lvl="0" indent="-342900" algn="l" rtl="0">
              <a:lnSpc>
                <a:spcPct val="100000"/>
              </a:lnSpc>
              <a:spcBef>
                <a:spcPts val="0"/>
              </a:spcBef>
              <a:spcAft>
                <a:spcPts val="0"/>
              </a:spcAft>
              <a:buClr>
                <a:srgbClr val="B10404"/>
              </a:buClr>
              <a:buSzPts val="1800"/>
              <a:buFont typeface="Corbel"/>
              <a:buAutoNum type="arabicPeriod"/>
            </a:pPr>
            <a:r>
              <a:rPr lang="fr-FR" sz="1800"/>
              <a:t>S3 - Châssis équipé et aérodynamique (1h)</a:t>
            </a:r>
            <a:endParaRPr sz="1800"/>
          </a:p>
          <a:p>
            <a:pPr marL="914400" lvl="1" indent="-298450" algn="l" rtl="0">
              <a:lnSpc>
                <a:spcPct val="100000"/>
              </a:lnSpc>
              <a:spcBef>
                <a:spcPts val="0"/>
              </a:spcBef>
              <a:spcAft>
                <a:spcPts val="0"/>
              </a:spcAft>
              <a:buSzPts val="1100"/>
              <a:buAutoNum type="alphaLcPeriod"/>
            </a:pPr>
            <a:r>
              <a:rPr lang="fr-FR" sz="1100"/>
              <a:t>Retour ergonomie </a:t>
            </a:r>
            <a:endParaRPr sz="1100"/>
          </a:p>
          <a:p>
            <a:pPr marL="914400" lvl="1" indent="-298450" algn="l" rtl="0">
              <a:lnSpc>
                <a:spcPct val="100000"/>
              </a:lnSpc>
              <a:spcBef>
                <a:spcPts val="0"/>
              </a:spcBef>
              <a:spcAft>
                <a:spcPts val="0"/>
              </a:spcAft>
              <a:buSzPts val="1100"/>
              <a:buAutoNum type="alphaLcPeriod"/>
            </a:pPr>
            <a:r>
              <a:rPr lang="fr-FR" sz="1100"/>
              <a:t>Retour structure tubulaire</a:t>
            </a:r>
            <a:endParaRPr sz="1100"/>
          </a:p>
          <a:p>
            <a:pPr marL="914400" lvl="1" indent="-298450" algn="l" rtl="0">
              <a:lnSpc>
                <a:spcPct val="100000"/>
              </a:lnSpc>
              <a:spcBef>
                <a:spcPts val="0"/>
              </a:spcBef>
              <a:spcAft>
                <a:spcPts val="0"/>
              </a:spcAft>
              <a:buSzPts val="1100"/>
              <a:buAutoNum type="alphaLcPeriod"/>
            </a:pPr>
            <a:r>
              <a:rPr lang="fr-FR" sz="1100"/>
              <a:t>Support batterie</a:t>
            </a:r>
            <a:endParaRPr sz="1100"/>
          </a:p>
          <a:p>
            <a:pPr marL="914400" lvl="1" indent="-298450" algn="l" rtl="0">
              <a:lnSpc>
                <a:spcPct val="100000"/>
              </a:lnSpc>
              <a:spcBef>
                <a:spcPts val="0"/>
              </a:spcBef>
              <a:spcAft>
                <a:spcPts val="0"/>
              </a:spcAft>
              <a:buSzPts val="1100"/>
              <a:buAutoNum type="alphaLcPeriod"/>
            </a:pPr>
            <a:r>
              <a:rPr lang="fr-FR" sz="1100"/>
              <a:t>Carrosserie finalisée</a:t>
            </a:r>
            <a:endParaRPr sz="1100"/>
          </a:p>
          <a:p>
            <a:pPr marL="914400" lvl="1" indent="-298450" algn="l" rtl="0">
              <a:spcBef>
                <a:spcPts val="0"/>
              </a:spcBef>
              <a:spcAft>
                <a:spcPts val="0"/>
              </a:spcAft>
              <a:buSzPts val="1100"/>
              <a:buAutoNum type="alphaLcPeriod"/>
            </a:pPr>
            <a:r>
              <a:rPr lang="fr-FR" sz="1100"/>
              <a:t>Châssis équipé </a:t>
            </a:r>
            <a:endParaRPr sz="1100"/>
          </a:p>
          <a:p>
            <a:pPr marL="914400" lvl="0" indent="0" algn="l" rtl="0">
              <a:lnSpc>
                <a:spcPct val="100000"/>
              </a:lnSpc>
              <a:spcBef>
                <a:spcPts val="0"/>
              </a:spcBef>
              <a:spcAft>
                <a:spcPts val="0"/>
              </a:spcAft>
              <a:buNone/>
            </a:pPr>
            <a:endParaRPr sz="1100"/>
          </a:p>
          <a:p>
            <a:pPr marL="457200" lvl="0" indent="0" algn="l" rtl="0">
              <a:lnSpc>
                <a:spcPct val="100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SzPts val="2800"/>
              <a:buNone/>
            </a:pPr>
            <a:endParaRPr sz="1100"/>
          </a:p>
          <a:p>
            <a:pPr marL="457200" lvl="0" indent="0" algn="l" rtl="0">
              <a:lnSpc>
                <a:spcPct val="100000"/>
              </a:lnSpc>
              <a:spcBef>
                <a:spcPts val="0"/>
              </a:spcBef>
              <a:spcAft>
                <a:spcPts val="0"/>
              </a:spcAft>
              <a:buSzPts val="2800"/>
              <a:buNone/>
            </a:pPr>
            <a:endParaRPr sz="2400"/>
          </a:p>
        </p:txBody>
      </p:sp>
      <p:sp>
        <p:nvSpPr>
          <p:cNvPr id="125" name="Google Shape;125;p14"/>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Ordre du jour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2"/>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20</a:t>
            </a:fld>
            <a:endParaRPr/>
          </a:p>
        </p:txBody>
      </p:sp>
      <p:sp>
        <p:nvSpPr>
          <p:cNvPr id="327" name="Google Shape;327;p32"/>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Roue équipée arrière</a:t>
            </a:r>
            <a:endParaRPr/>
          </a:p>
        </p:txBody>
      </p:sp>
      <p:sp>
        <p:nvSpPr>
          <p:cNvPr id="328" name="Google Shape;328;p32"/>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M</a:t>
            </a:r>
            <a:r>
              <a:rPr lang="fr-FR" sz="1800" b="1">
                <a:solidFill>
                  <a:srgbClr val="980000"/>
                </a:solidFill>
              </a:rPr>
              <a:t>S</a:t>
            </a:r>
            <a:r>
              <a:rPr lang="fr-FR" sz="1800" b="1" i="0" u="none" strike="noStrike" cap="none">
                <a:solidFill>
                  <a:srgbClr val="980000"/>
                </a:solidFill>
                <a:latin typeface="Arial"/>
                <a:ea typeface="Arial"/>
                <a:cs typeface="Arial"/>
                <a:sym typeface="Arial"/>
              </a:rPr>
              <a:t>O</a:t>
            </a:r>
            <a:endParaRPr sz="1800" b="0" i="0" u="none" strike="noStrike" cap="none">
              <a:solidFill>
                <a:srgbClr val="980000"/>
              </a:solidFill>
              <a:latin typeface="Arial"/>
              <a:ea typeface="Arial"/>
              <a:cs typeface="Arial"/>
              <a:sym typeface="Arial"/>
            </a:endParaRPr>
          </a:p>
        </p:txBody>
      </p:sp>
      <p:pic>
        <p:nvPicPr>
          <p:cNvPr id="329" name="Google Shape;329;p32"/>
          <p:cNvPicPr preferRelativeResize="0"/>
          <p:nvPr/>
        </p:nvPicPr>
        <p:blipFill rotWithShape="1">
          <a:blip r:embed="rId3">
            <a:alphaModFix/>
          </a:blip>
          <a:srcRect/>
          <a:stretch/>
        </p:blipFill>
        <p:spPr>
          <a:xfrm>
            <a:off x="8526100" y="44900"/>
            <a:ext cx="345325" cy="575525"/>
          </a:xfrm>
          <a:prstGeom prst="rect">
            <a:avLst/>
          </a:prstGeom>
          <a:noFill/>
          <a:ln>
            <a:noFill/>
          </a:ln>
        </p:spPr>
      </p:pic>
      <p:pic>
        <p:nvPicPr>
          <p:cNvPr id="330" name="Google Shape;330;p32"/>
          <p:cNvPicPr preferRelativeResize="0"/>
          <p:nvPr/>
        </p:nvPicPr>
        <p:blipFill>
          <a:blip r:embed="rId4">
            <a:alphaModFix/>
          </a:blip>
          <a:stretch>
            <a:fillRect/>
          </a:stretch>
        </p:blipFill>
        <p:spPr>
          <a:xfrm>
            <a:off x="145450" y="848701"/>
            <a:ext cx="4691100" cy="3306475"/>
          </a:xfrm>
          <a:prstGeom prst="rect">
            <a:avLst/>
          </a:prstGeom>
          <a:noFill/>
          <a:ln>
            <a:noFill/>
          </a:ln>
        </p:spPr>
      </p:pic>
      <p:pic>
        <p:nvPicPr>
          <p:cNvPr id="331" name="Google Shape;331;p32"/>
          <p:cNvPicPr preferRelativeResize="0"/>
          <p:nvPr/>
        </p:nvPicPr>
        <p:blipFill>
          <a:blip r:embed="rId5">
            <a:alphaModFix/>
          </a:blip>
          <a:stretch>
            <a:fillRect/>
          </a:stretch>
        </p:blipFill>
        <p:spPr>
          <a:xfrm>
            <a:off x="5240302" y="848692"/>
            <a:ext cx="2860805" cy="41571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3"/>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21</a:t>
            </a:fld>
            <a:endParaRPr/>
          </a:p>
        </p:txBody>
      </p:sp>
      <p:sp>
        <p:nvSpPr>
          <p:cNvPr id="338" name="Google Shape;338;p33"/>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Roue équipée arrière</a:t>
            </a:r>
            <a:endParaRPr/>
          </a:p>
        </p:txBody>
      </p:sp>
      <p:sp>
        <p:nvSpPr>
          <p:cNvPr id="339" name="Google Shape;339;p33"/>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M</a:t>
            </a:r>
            <a:r>
              <a:rPr lang="fr-FR" sz="1800" b="1">
                <a:solidFill>
                  <a:srgbClr val="980000"/>
                </a:solidFill>
              </a:rPr>
              <a:t>S</a:t>
            </a:r>
            <a:r>
              <a:rPr lang="fr-FR" sz="1800" b="1" i="0" u="none" strike="noStrike" cap="none">
                <a:solidFill>
                  <a:srgbClr val="980000"/>
                </a:solidFill>
                <a:latin typeface="Arial"/>
                <a:ea typeface="Arial"/>
                <a:cs typeface="Arial"/>
                <a:sym typeface="Arial"/>
              </a:rPr>
              <a:t>O</a:t>
            </a:r>
            <a:endParaRPr sz="1800" b="0" i="0" u="none" strike="noStrike" cap="none">
              <a:solidFill>
                <a:srgbClr val="980000"/>
              </a:solidFill>
              <a:latin typeface="Arial"/>
              <a:ea typeface="Arial"/>
              <a:cs typeface="Arial"/>
              <a:sym typeface="Arial"/>
            </a:endParaRPr>
          </a:p>
        </p:txBody>
      </p:sp>
      <p:pic>
        <p:nvPicPr>
          <p:cNvPr id="340" name="Google Shape;340;p33"/>
          <p:cNvPicPr preferRelativeResize="0"/>
          <p:nvPr/>
        </p:nvPicPr>
        <p:blipFill rotWithShape="1">
          <a:blip r:embed="rId3">
            <a:alphaModFix/>
          </a:blip>
          <a:srcRect/>
          <a:stretch/>
        </p:blipFill>
        <p:spPr>
          <a:xfrm>
            <a:off x="8526100" y="44900"/>
            <a:ext cx="345325" cy="575525"/>
          </a:xfrm>
          <a:prstGeom prst="rect">
            <a:avLst/>
          </a:prstGeom>
          <a:noFill/>
          <a:ln>
            <a:noFill/>
          </a:ln>
        </p:spPr>
      </p:pic>
      <p:pic>
        <p:nvPicPr>
          <p:cNvPr id="341" name="Google Shape;341;p33"/>
          <p:cNvPicPr preferRelativeResize="0"/>
          <p:nvPr/>
        </p:nvPicPr>
        <p:blipFill>
          <a:blip r:embed="rId4">
            <a:alphaModFix/>
          </a:blip>
          <a:stretch>
            <a:fillRect/>
          </a:stretch>
        </p:blipFill>
        <p:spPr>
          <a:xfrm>
            <a:off x="938525" y="790903"/>
            <a:ext cx="7587576" cy="4389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22</a:t>
            </a:fld>
            <a:endParaRPr/>
          </a:p>
        </p:txBody>
      </p:sp>
      <p:sp>
        <p:nvSpPr>
          <p:cNvPr id="348" name="Google Shape;348;p34"/>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Roue équipée arrière</a:t>
            </a:r>
            <a:endParaRPr/>
          </a:p>
        </p:txBody>
      </p:sp>
      <p:sp>
        <p:nvSpPr>
          <p:cNvPr id="349" name="Google Shape;349;p34"/>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M</a:t>
            </a:r>
            <a:r>
              <a:rPr lang="fr-FR" sz="1800" b="1">
                <a:solidFill>
                  <a:srgbClr val="980000"/>
                </a:solidFill>
              </a:rPr>
              <a:t>S</a:t>
            </a:r>
            <a:r>
              <a:rPr lang="fr-FR" sz="1800" b="1" i="0" u="none" strike="noStrike" cap="none">
                <a:solidFill>
                  <a:srgbClr val="980000"/>
                </a:solidFill>
                <a:latin typeface="Arial"/>
                <a:ea typeface="Arial"/>
                <a:cs typeface="Arial"/>
                <a:sym typeface="Arial"/>
              </a:rPr>
              <a:t>O</a:t>
            </a:r>
            <a:endParaRPr sz="1800" b="0" i="0" u="none" strike="noStrike" cap="none">
              <a:solidFill>
                <a:srgbClr val="980000"/>
              </a:solidFill>
              <a:latin typeface="Arial"/>
              <a:ea typeface="Arial"/>
              <a:cs typeface="Arial"/>
              <a:sym typeface="Arial"/>
            </a:endParaRPr>
          </a:p>
        </p:txBody>
      </p:sp>
      <p:pic>
        <p:nvPicPr>
          <p:cNvPr id="350" name="Google Shape;350;p34"/>
          <p:cNvPicPr preferRelativeResize="0"/>
          <p:nvPr/>
        </p:nvPicPr>
        <p:blipFill rotWithShape="1">
          <a:blip r:embed="rId3">
            <a:alphaModFix/>
          </a:blip>
          <a:srcRect/>
          <a:stretch/>
        </p:blipFill>
        <p:spPr>
          <a:xfrm>
            <a:off x="8526100" y="44900"/>
            <a:ext cx="345325" cy="575525"/>
          </a:xfrm>
          <a:prstGeom prst="rect">
            <a:avLst/>
          </a:prstGeom>
          <a:noFill/>
          <a:ln>
            <a:noFill/>
          </a:ln>
        </p:spPr>
      </p:pic>
      <p:pic>
        <p:nvPicPr>
          <p:cNvPr id="351" name="Google Shape;351;p34"/>
          <p:cNvPicPr preferRelativeResize="0"/>
          <p:nvPr/>
        </p:nvPicPr>
        <p:blipFill>
          <a:blip r:embed="rId4">
            <a:alphaModFix/>
          </a:blip>
          <a:stretch>
            <a:fillRect/>
          </a:stretch>
        </p:blipFill>
        <p:spPr>
          <a:xfrm>
            <a:off x="1299863" y="731312"/>
            <a:ext cx="6544274" cy="3680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23</a:t>
            </a:fld>
            <a:endParaRPr/>
          </a:p>
        </p:txBody>
      </p:sp>
      <p:sp>
        <p:nvSpPr>
          <p:cNvPr id="358" name="Google Shape;358;p35"/>
          <p:cNvSpPr txBox="1">
            <a:spLocks noGrp="1"/>
          </p:cNvSpPr>
          <p:nvPr>
            <p:ph type="title"/>
          </p:nvPr>
        </p:nvSpPr>
        <p:spPr>
          <a:xfrm>
            <a:off x="0" y="19717"/>
            <a:ext cx="7291603"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Porte moyeu arrière </a:t>
            </a:r>
            <a:endParaRPr/>
          </a:p>
        </p:txBody>
      </p:sp>
      <p:sp>
        <p:nvSpPr>
          <p:cNvPr id="359" name="Google Shape;359;p35"/>
          <p:cNvSpPr txBox="1"/>
          <p:nvPr/>
        </p:nvSpPr>
        <p:spPr>
          <a:xfrm>
            <a:off x="6319793" y="1285875"/>
            <a:ext cx="2714625" cy="24622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Matériau : </a:t>
            </a:r>
            <a:r>
              <a:rPr lang="fr-FR" sz="1400" b="0" i="0" u="none" strike="noStrike" cap="none">
                <a:solidFill>
                  <a:srgbClr val="000000"/>
                </a:solidFill>
                <a:latin typeface="Arial"/>
                <a:ea typeface="Arial"/>
                <a:cs typeface="Arial"/>
                <a:sym typeface="Arial"/>
              </a:rPr>
              <a:t>7075 T6</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Masse prévisionnelle : </a:t>
            </a:r>
            <a:r>
              <a:rPr lang="fr-FR" sz="1400" i="0" u="none" strike="noStrike" cap="none">
                <a:solidFill>
                  <a:srgbClr val="000000"/>
                </a:solidFill>
              </a:rPr>
              <a:t>680</a:t>
            </a:r>
            <a:r>
              <a:rPr lang="fr-FR" sz="1400" b="1" i="0" u="none" strike="noStrike" cap="none">
                <a:solidFill>
                  <a:srgbClr val="000000"/>
                </a:solidFill>
                <a:latin typeface="Arial"/>
                <a:ea typeface="Arial"/>
                <a:cs typeface="Arial"/>
                <a:sym typeface="Arial"/>
              </a:rPr>
              <a:t> </a:t>
            </a:r>
            <a:r>
              <a:rPr lang="fr-FR"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Partenaire concerné : </a:t>
            </a:r>
            <a:r>
              <a:rPr lang="fr-FR" sz="1400" b="0" i="0" u="none" strike="noStrike" cap="none">
                <a:solidFill>
                  <a:srgbClr val="000000"/>
                </a:solidFill>
                <a:latin typeface="Arial"/>
                <a:ea typeface="Arial"/>
                <a:cs typeface="Arial"/>
                <a:sym typeface="Arial"/>
              </a:rPr>
              <a:t>Boisard</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Cas de charge :</a:t>
            </a:r>
            <a:r>
              <a:rPr lang="fr-FR" sz="1400" b="1"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Efforts obtenus via MécaMaster, imposés aux roulements/étrier</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 Virage </a:t>
            </a:r>
            <a:r>
              <a:rPr lang="fr-FR">
                <a:solidFill>
                  <a:schemeClr val="dk1"/>
                </a:solidFill>
              </a:rPr>
              <a:t>2</a:t>
            </a:r>
            <a:r>
              <a:rPr lang="fr-FR" sz="1400" b="0" i="0" u="none" strike="noStrike" cap="none">
                <a:solidFill>
                  <a:schemeClr val="dk1"/>
                </a:solidFill>
                <a:latin typeface="Arial"/>
                <a:ea typeface="Arial"/>
                <a:cs typeface="Arial"/>
                <a:sym typeface="Arial"/>
              </a:rPr>
              <a:t>G (gauche) + Bump 3G (d</a:t>
            </a:r>
            <a:r>
              <a:rPr lang="fr-FR">
                <a:solidFill>
                  <a:schemeClr val="dk1"/>
                </a:solidFill>
              </a:rPr>
              <a:t>roite) +</a:t>
            </a:r>
            <a:r>
              <a:rPr lang="fr-FR" sz="1400" b="0" i="0" u="none" strike="noStrike" cap="none">
                <a:solidFill>
                  <a:schemeClr val="dk1"/>
                </a:solidFill>
                <a:latin typeface="Arial"/>
                <a:ea typeface="Arial"/>
                <a:cs typeface="Arial"/>
                <a:sym typeface="Arial"/>
              </a:rPr>
              <a:t> freinage </a:t>
            </a:r>
            <a:r>
              <a:rPr lang="fr-FR">
                <a:solidFill>
                  <a:schemeClr val="dk1"/>
                </a:solidFill>
              </a:rPr>
              <a:t>1</a:t>
            </a:r>
            <a:r>
              <a:rPr lang="fr-FR" sz="1400" b="0" i="0" u="none" strike="noStrike" cap="none">
                <a:solidFill>
                  <a:schemeClr val="dk1"/>
                </a:solidFill>
                <a:latin typeface="Arial"/>
                <a:ea typeface="Arial"/>
                <a:cs typeface="Arial"/>
                <a:sym typeface="Arial"/>
              </a:rPr>
              <a:t>G/virage 1G</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0" name="Google Shape;360;p35"/>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M</a:t>
            </a:r>
            <a:r>
              <a:rPr lang="fr-FR" sz="1800" b="1">
                <a:solidFill>
                  <a:srgbClr val="980000"/>
                </a:solidFill>
              </a:rPr>
              <a:t>S</a:t>
            </a:r>
            <a:r>
              <a:rPr lang="fr-FR" sz="1800" b="1" i="0" u="none" strike="noStrike" cap="none">
                <a:solidFill>
                  <a:srgbClr val="980000"/>
                </a:solidFill>
                <a:latin typeface="Arial"/>
                <a:ea typeface="Arial"/>
                <a:cs typeface="Arial"/>
                <a:sym typeface="Arial"/>
              </a:rPr>
              <a:t>O</a:t>
            </a:r>
            <a:endParaRPr sz="1800" b="0" i="0" u="none" strike="noStrike" cap="none">
              <a:solidFill>
                <a:srgbClr val="980000"/>
              </a:solidFill>
              <a:latin typeface="Arial"/>
              <a:ea typeface="Arial"/>
              <a:cs typeface="Arial"/>
              <a:sym typeface="Arial"/>
            </a:endParaRPr>
          </a:p>
        </p:txBody>
      </p:sp>
      <p:pic>
        <p:nvPicPr>
          <p:cNvPr id="361" name="Google Shape;361;p35"/>
          <p:cNvPicPr preferRelativeResize="0"/>
          <p:nvPr/>
        </p:nvPicPr>
        <p:blipFill rotWithShape="1">
          <a:blip r:embed="rId3">
            <a:alphaModFix/>
          </a:blip>
          <a:srcRect/>
          <a:stretch/>
        </p:blipFill>
        <p:spPr>
          <a:xfrm>
            <a:off x="8526100" y="44900"/>
            <a:ext cx="345325" cy="575525"/>
          </a:xfrm>
          <a:prstGeom prst="rect">
            <a:avLst/>
          </a:prstGeom>
          <a:noFill/>
          <a:ln>
            <a:noFill/>
          </a:ln>
        </p:spPr>
      </p:pic>
      <p:pic>
        <p:nvPicPr>
          <p:cNvPr id="362" name="Google Shape;362;p35"/>
          <p:cNvPicPr preferRelativeResize="0"/>
          <p:nvPr/>
        </p:nvPicPr>
        <p:blipFill>
          <a:blip r:embed="rId4">
            <a:alphaModFix/>
          </a:blip>
          <a:stretch>
            <a:fillRect/>
          </a:stretch>
        </p:blipFill>
        <p:spPr>
          <a:xfrm>
            <a:off x="152400" y="1189160"/>
            <a:ext cx="2882199" cy="2765175"/>
          </a:xfrm>
          <a:prstGeom prst="rect">
            <a:avLst/>
          </a:prstGeom>
          <a:noFill/>
          <a:ln>
            <a:noFill/>
          </a:ln>
        </p:spPr>
      </p:pic>
      <p:pic>
        <p:nvPicPr>
          <p:cNvPr id="363" name="Google Shape;363;p35"/>
          <p:cNvPicPr preferRelativeResize="0"/>
          <p:nvPr/>
        </p:nvPicPr>
        <p:blipFill>
          <a:blip r:embed="rId5">
            <a:alphaModFix/>
          </a:blip>
          <a:stretch>
            <a:fillRect/>
          </a:stretch>
        </p:blipFill>
        <p:spPr>
          <a:xfrm>
            <a:off x="3144525" y="1529387"/>
            <a:ext cx="2980401" cy="2084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6"/>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24</a:t>
            </a:fld>
            <a:endParaRPr/>
          </a:p>
        </p:txBody>
      </p:sp>
      <p:sp>
        <p:nvSpPr>
          <p:cNvPr id="370" name="Google Shape;370;p36"/>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Moyeu arrière</a:t>
            </a:r>
            <a:endParaRPr/>
          </a:p>
        </p:txBody>
      </p:sp>
      <p:sp>
        <p:nvSpPr>
          <p:cNvPr id="371" name="Google Shape;371;p36"/>
          <p:cNvSpPr txBox="1"/>
          <p:nvPr/>
        </p:nvSpPr>
        <p:spPr>
          <a:xfrm>
            <a:off x="6319793" y="1285875"/>
            <a:ext cx="2714625"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Matériau : </a:t>
            </a:r>
            <a:r>
              <a:rPr lang="fr-FR" sz="1400" b="0" i="0" u="none" strike="noStrike" cap="none">
                <a:solidFill>
                  <a:srgbClr val="000000"/>
                </a:solidFill>
                <a:latin typeface="Arial"/>
                <a:ea typeface="Arial"/>
                <a:cs typeface="Arial"/>
                <a:sym typeface="Arial"/>
              </a:rPr>
              <a:t>7075 T6</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Masse prévisionnelle : </a:t>
            </a:r>
            <a:r>
              <a:rPr lang="fr-FR" sz="1400" i="0" u="none" strike="noStrike" cap="none">
                <a:solidFill>
                  <a:srgbClr val="000000"/>
                </a:solidFill>
              </a:rPr>
              <a:t>572</a:t>
            </a:r>
            <a:r>
              <a:rPr lang="fr-FR" sz="1400" b="1" i="0" u="none" strike="noStrike" cap="none">
                <a:solidFill>
                  <a:srgbClr val="000000"/>
                </a:solidFill>
                <a:latin typeface="Arial"/>
                <a:ea typeface="Arial"/>
                <a:cs typeface="Arial"/>
                <a:sym typeface="Arial"/>
              </a:rPr>
              <a:t> </a:t>
            </a:r>
            <a:r>
              <a:rPr lang="fr-FR"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Partenaire concerné : </a:t>
            </a:r>
            <a:r>
              <a:rPr lang="fr-FR" sz="1400" b="0" i="0" u="none" strike="noStrike" cap="none">
                <a:solidFill>
                  <a:srgbClr val="000000"/>
                </a:solidFill>
                <a:latin typeface="Arial"/>
                <a:ea typeface="Arial"/>
                <a:cs typeface="Arial"/>
                <a:sym typeface="Arial"/>
              </a:rPr>
              <a:t>Boisard</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Cas de charge :</a:t>
            </a:r>
            <a:r>
              <a:rPr lang="fr-FR" sz="1400" b="1" i="0" u="none" strike="noStrike" cap="none">
                <a:solidFill>
                  <a:schemeClr val="dk1"/>
                </a:solidFill>
                <a:latin typeface="Arial"/>
                <a:ea typeface="Arial"/>
                <a:cs typeface="Arial"/>
                <a:sym typeface="Arial"/>
              </a:rPr>
              <a:t> </a:t>
            </a:r>
            <a:r>
              <a:rPr lang="fr-FR">
                <a:solidFill>
                  <a:schemeClr val="dk1"/>
                </a:solidFill>
              </a:rPr>
              <a:t>Virage 2G avec couple tripod</a:t>
            </a:r>
            <a:endParaRPr>
              <a:solidFill>
                <a:schemeClr val="dk1"/>
              </a:solidFill>
            </a:endParaRPr>
          </a:p>
          <a:p>
            <a:pPr marL="0" marR="0" lvl="0" indent="0" algn="l" rtl="0">
              <a:lnSpc>
                <a:spcPct val="100000"/>
              </a:lnSpc>
              <a:spcBef>
                <a:spcPts val="0"/>
              </a:spcBef>
              <a:spcAft>
                <a:spcPts val="0"/>
              </a:spcAft>
              <a:buNone/>
            </a:pPr>
            <a:endParaRPr b="1">
              <a:solidFill>
                <a:schemeClr val="dk1"/>
              </a:solidFill>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72" name="Google Shape;372;p36"/>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M</a:t>
            </a:r>
            <a:r>
              <a:rPr lang="fr-FR" sz="1800" b="1">
                <a:solidFill>
                  <a:srgbClr val="980000"/>
                </a:solidFill>
              </a:rPr>
              <a:t>S</a:t>
            </a:r>
            <a:r>
              <a:rPr lang="fr-FR" sz="1800" b="1" i="0" u="none" strike="noStrike" cap="none">
                <a:solidFill>
                  <a:srgbClr val="980000"/>
                </a:solidFill>
                <a:latin typeface="Arial"/>
                <a:ea typeface="Arial"/>
                <a:cs typeface="Arial"/>
                <a:sym typeface="Arial"/>
              </a:rPr>
              <a:t>O</a:t>
            </a:r>
            <a:endParaRPr sz="1800" b="0" i="0" u="none" strike="noStrike" cap="none">
              <a:solidFill>
                <a:srgbClr val="980000"/>
              </a:solidFill>
              <a:latin typeface="Arial"/>
              <a:ea typeface="Arial"/>
              <a:cs typeface="Arial"/>
              <a:sym typeface="Arial"/>
            </a:endParaRPr>
          </a:p>
        </p:txBody>
      </p:sp>
      <p:pic>
        <p:nvPicPr>
          <p:cNvPr id="373" name="Google Shape;373;p36"/>
          <p:cNvPicPr preferRelativeResize="0"/>
          <p:nvPr/>
        </p:nvPicPr>
        <p:blipFill rotWithShape="1">
          <a:blip r:embed="rId3">
            <a:alphaModFix/>
          </a:blip>
          <a:srcRect/>
          <a:stretch/>
        </p:blipFill>
        <p:spPr>
          <a:xfrm>
            <a:off x="8526100" y="44900"/>
            <a:ext cx="345325" cy="575525"/>
          </a:xfrm>
          <a:prstGeom prst="rect">
            <a:avLst/>
          </a:prstGeom>
          <a:noFill/>
          <a:ln>
            <a:noFill/>
          </a:ln>
        </p:spPr>
      </p:pic>
      <p:pic>
        <p:nvPicPr>
          <p:cNvPr id="374" name="Google Shape;374;p36"/>
          <p:cNvPicPr preferRelativeResize="0"/>
          <p:nvPr/>
        </p:nvPicPr>
        <p:blipFill>
          <a:blip r:embed="rId4">
            <a:alphaModFix/>
          </a:blip>
          <a:stretch>
            <a:fillRect/>
          </a:stretch>
        </p:blipFill>
        <p:spPr>
          <a:xfrm>
            <a:off x="1244200" y="780150"/>
            <a:ext cx="4804149" cy="3425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7"/>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25</a:t>
            </a:fld>
            <a:endParaRPr/>
          </a:p>
        </p:txBody>
      </p:sp>
      <p:sp>
        <p:nvSpPr>
          <p:cNvPr id="381" name="Google Shape;381;p37"/>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Bilan de masse : Roues équipées</a:t>
            </a:r>
            <a:endParaRPr/>
          </a:p>
        </p:txBody>
      </p:sp>
      <p:graphicFrame>
        <p:nvGraphicFramePr>
          <p:cNvPr id="382" name="Google Shape;382;p37"/>
          <p:cNvGraphicFramePr/>
          <p:nvPr/>
        </p:nvGraphicFramePr>
        <p:xfrm>
          <a:off x="1295400" y="744015"/>
          <a:ext cx="6553200" cy="4260360"/>
        </p:xfrm>
        <a:graphic>
          <a:graphicData uri="http://schemas.openxmlformats.org/drawingml/2006/table">
            <a:tbl>
              <a:tblPr>
                <a:noFill/>
                <a:tableStyleId>{90B9E918-8BDE-4984-9B65-36D3A738EE51}</a:tableStyleId>
              </a:tblPr>
              <a:tblGrid>
                <a:gridCol w="663125"/>
                <a:gridCol w="1694300"/>
                <a:gridCol w="976325"/>
                <a:gridCol w="1076325"/>
                <a:gridCol w="1076325"/>
                <a:gridCol w="1066800"/>
              </a:tblGrid>
              <a:tr h="213150">
                <a:tc>
                  <a:txBody>
                    <a:bodyPr/>
                    <a:lstStyle/>
                    <a:p>
                      <a:pPr marL="0" lvl="0" indent="0" algn="l" rtl="0">
                        <a:spcBef>
                          <a:spcPts val="0"/>
                        </a:spcBef>
                        <a:spcAft>
                          <a:spcPts val="0"/>
                        </a:spcAft>
                        <a:buNone/>
                      </a:pPr>
                      <a:endParaRPr sz="1000"/>
                    </a:p>
                  </a:txBody>
                  <a:tcPr marL="28575" marR="28575" marT="19050" marB="19050" anchor="b">
                    <a:lnR w="9525" cap="flat" cmpd="sng">
                      <a:solidFill>
                        <a:srgbClr val="000000"/>
                      </a:solidFill>
                      <a:prstDash val="solid"/>
                      <a:round/>
                      <a:headEnd type="none" w="sm" len="sm"/>
                      <a:tailEnd type="none" w="sm" len="sm"/>
                    </a:lnR>
                    <a:solidFill>
                      <a:srgbClr val="D9D9D9"/>
                    </a:solidFill>
                  </a:tcPr>
                </a:tc>
                <a:tc>
                  <a:txBody>
                    <a:bodyPr/>
                    <a:lstStyle/>
                    <a:p>
                      <a:pPr marL="0" lvl="0" indent="0" algn="l" rtl="0">
                        <a:lnSpc>
                          <a:spcPct val="115000"/>
                        </a:lnSpc>
                        <a:spcBef>
                          <a:spcPts val="0"/>
                        </a:spcBef>
                        <a:spcAft>
                          <a:spcPts val="0"/>
                        </a:spcAft>
                        <a:buNone/>
                      </a:pPr>
                      <a:r>
                        <a:rPr lang="fr-FR" sz="1000" b="1"/>
                        <a:t>Pièce</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Dynamix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Olympix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Vulcanix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Optimus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r>
              <a:tr h="177625">
                <a:tc rowSpan="17">
                  <a:txBody>
                    <a:bodyPr/>
                    <a:lstStyle/>
                    <a:p>
                      <a:pPr marL="0" lvl="0" indent="0" algn="ctr" rtl="0">
                        <a:lnSpc>
                          <a:spcPct val="115000"/>
                        </a:lnSpc>
                        <a:spcBef>
                          <a:spcPts val="0"/>
                        </a:spcBef>
                        <a:spcAft>
                          <a:spcPts val="0"/>
                        </a:spcAft>
                        <a:buNone/>
                      </a:pPr>
                      <a:r>
                        <a:rPr lang="fr-FR" sz="1000" b="1"/>
                        <a:t>Une roue avant</a:t>
                      </a:r>
                      <a:endParaRPr sz="1000" b="1"/>
                    </a:p>
                  </a:txBody>
                  <a:tcPr marL="28575" marR="28575" marT="19050" marB="19050" anchor="ctr">
                    <a:lnR w="9525" cap="flat" cmpd="sng">
                      <a:solidFill>
                        <a:srgbClr val="000000"/>
                      </a:solidFill>
                      <a:prstDash val="solid"/>
                      <a:round/>
                      <a:headEnd type="none" w="sm" len="sm"/>
                      <a:tailEnd type="none" w="sm" len="sm"/>
                    </a:lnR>
                  </a:tcPr>
                </a:tc>
                <a:tc>
                  <a:txBody>
                    <a:bodyPr/>
                    <a:lstStyle/>
                    <a:p>
                      <a:pPr marL="0" lvl="0" indent="0" algn="l" rtl="0">
                        <a:lnSpc>
                          <a:spcPct val="115000"/>
                        </a:lnSpc>
                        <a:spcBef>
                          <a:spcPts val="0"/>
                        </a:spcBef>
                        <a:spcAft>
                          <a:spcPts val="0"/>
                        </a:spcAft>
                        <a:buNone/>
                      </a:pPr>
                      <a:r>
                        <a:rPr lang="fr-FR" sz="1000"/>
                        <a:t>Roulements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360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380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700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280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Ecrou encoche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184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172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70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156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230700">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Disque Capteur vitesse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230700">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Chape capteur vitesse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230700">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Entretoise capteur vitesse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Porte moyeu</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1289</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1375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889</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718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Moyeu</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717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675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403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490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322950">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Chape rapporté triangle supérieur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167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92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243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322950">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Calle de carrossage théorique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70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Visserie chape sup</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70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Frette de frein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345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363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467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150,81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Disque de frein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676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676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676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676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Goujons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244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244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244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244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Jante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3400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3400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3400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2450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Entretoise frein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230700">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Entretoise roulement</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r>
              <a:tr h="177625">
                <a:tc vMerge="1">
                  <a:txBody>
                    <a:bodyPr/>
                    <a:lstStyle/>
                    <a:p>
                      <a:endParaRPr lang="fr-FR"/>
                    </a:p>
                  </a:txBody>
                  <a:tcPr/>
                </a:tc>
                <a:tc>
                  <a:txBody>
                    <a:bodyPr/>
                    <a:lstStyle/>
                    <a:p>
                      <a:pPr marL="0" lvl="0" indent="0" algn="l" rtl="0">
                        <a:lnSpc>
                          <a:spcPct val="115000"/>
                        </a:lnSpc>
                        <a:spcBef>
                          <a:spcPts val="0"/>
                        </a:spcBef>
                        <a:spcAft>
                          <a:spcPts val="0"/>
                        </a:spcAft>
                        <a:buNone/>
                      </a:pPr>
                      <a:r>
                        <a:rPr lang="fr-FR" sz="1000"/>
                        <a:t>Elargisseur de voie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162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8"/>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26</a:t>
            </a:fld>
            <a:endParaRPr/>
          </a:p>
        </p:txBody>
      </p:sp>
      <p:sp>
        <p:nvSpPr>
          <p:cNvPr id="389" name="Google Shape;389;p38"/>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Bilan de masse : Roues équipées</a:t>
            </a:r>
            <a:endParaRPr/>
          </a:p>
        </p:txBody>
      </p:sp>
      <p:graphicFrame>
        <p:nvGraphicFramePr>
          <p:cNvPr id="390" name="Google Shape;390;p38"/>
          <p:cNvGraphicFramePr/>
          <p:nvPr/>
        </p:nvGraphicFramePr>
        <p:xfrm>
          <a:off x="1295400" y="809720"/>
          <a:ext cx="6553200" cy="3871563"/>
        </p:xfrm>
        <a:graphic>
          <a:graphicData uri="http://schemas.openxmlformats.org/drawingml/2006/table">
            <a:tbl>
              <a:tblPr>
                <a:noFill/>
                <a:tableStyleId>{90B9E918-8BDE-4984-9B65-36D3A738EE51}</a:tableStyleId>
              </a:tblPr>
              <a:tblGrid>
                <a:gridCol w="732725"/>
                <a:gridCol w="1624725"/>
                <a:gridCol w="976300"/>
                <a:gridCol w="1076325"/>
                <a:gridCol w="1076325"/>
                <a:gridCol w="1066800"/>
              </a:tblGrid>
              <a:tr h="148625">
                <a:tc>
                  <a:txBody>
                    <a:bodyPr/>
                    <a:lstStyle/>
                    <a:p>
                      <a:pPr marL="0" lvl="0" indent="0" algn="l" rtl="0">
                        <a:spcBef>
                          <a:spcPts val="0"/>
                        </a:spcBef>
                        <a:spcAft>
                          <a:spcPts val="0"/>
                        </a:spcAft>
                        <a:buNone/>
                      </a:pPr>
                      <a:endParaRPr sz="800" b="1"/>
                    </a:p>
                  </a:txBody>
                  <a:tcPr marL="28575" marR="28575" marT="19050" marB="19050" anchor="b">
                    <a:lnR w="9525" cap="flat" cmpd="sng">
                      <a:solidFill>
                        <a:srgbClr val="000000"/>
                      </a:solidFill>
                      <a:prstDash val="solid"/>
                      <a:round/>
                      <a:headEnd type="none" w="sm" len="sm"/>
                      <a:tailEnd type="none" w="sm" len="sm"/>
                    </a:lnR>
                    <a:solidFill>
                      <a:srgbClr val="D9D9D9"/>
                    </a:solidFill>
                  </a:tcPr>
                </a:tc>
                <a:tc>
                  <a:txBody>
                    <a:bodyPr/>
                    <a:lstStyle/>
                    <a:p>
                      <a:pPr marL="0" lvl="0" indent="0" algn="l" rtl="0">
                        <a:lnSpc>
                          <a:spcPct val="115000"/>
                        </a:lnSpc>
                        <a:spcBef>
                          <a:spcPts val="0"/>
                        </a:spcBef>
                        <a:spcAft>
                          <a:spcPts val="0"/>
                        </a:spcAft>
                        <a:buNone/>
                      </a:pPr>
                      <a:r>
                        <a:rPr lang="fr-FR" sz="1000" b="1"/>
                        <a:t>Pièce</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Dynamix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Olympix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Vulcanix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Optimus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r>
              <a:tr h="148625">
                <a:tc rowSpan="20">
                  <a:txBody>
                    <a:bodyPr/>
                    <a:lstStyle/>
                    <a:p>
                      <a:pPr marL="0" lvl="0" indent="0" algn="ctr" rtl="0">
                        <a:lnSpc>
                          <a:spcPct val="115000"/>
                        </a:lnSpc>
                        <a:spcBef>
                          <a:spcPts val="0"/>
                        </a:spcBef>
                        <a:spcAft>
                          <a:spcPts val="0"/>
                        </a:spcAft>
                        <a:buNone/>
                      </a:pPr>
                      <a:r>
                        <a:rPr lang="fr-FR" sz="800" b="1"/>
                        <a:t>Une roue arrière</a:t>
                      </a:r>
                      <a:endParaRPr sz="800" b="1"/>
                    </a:p>
                  </a:txBody>
                  <a:tcPr marL="28575" marR="28575" marT="19050" marB="19050" anchor="ctr">
                    <a:lnR w="9525" cap="flat" cmpd="sng">
                      <a:solidFill>
                        <a:srgbClr val="000000"/>
                      </a:solidFill>
                      <a:prstDash val="solid"/>
                      <a:round/>
                      <a:headEnd type="none" w="sm" len="sm"/>
                      <a:tailEnd type="none" w="sm" len="sm"/>
                    </a:lnR>
                  </a:tcPr>
                </a:tc>
                <a:tc>
                  <a:txBody>
                    <a:bodyPr/>
                    <a:lstStyle/>
                    <a:p>
                      <a:pPr marL="0" lvl="0" indent="0" algn="l" rtl="0">
                        <a:lnSpc>
                          <a:spcPct val="115000"/>
                        </a:lnSpc>
                        <a:spcBef>
                          <a:spcPts val="0"/>
                        </a:spcBef>
                        <a:spcAft>
                          <a:spcPts val="0"/>
                        </a:spcAft>
                        <a:buNone/>
                      </a:pPr>
                      <a:r>
                        <a:rPr lang="fr-FR" sz="800"/>
                        <a:t>Roulements</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360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380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280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280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Ecrou encoche</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184</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172</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8350">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Disque Capteur vitesse</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40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78</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22</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8350">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Chape capteur vitesse</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8</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78350">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Entretoise capteur vitesse</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6,3</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Porte moyeu</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1383</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1407</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823</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680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Moyeu</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752</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717</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565</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579</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r>
              <a:tr h="2702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Chape rapporté triangle supérieur</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167</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122</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328</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60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Calle de carrossage théorique</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46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51</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133</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73</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Visserie chape sup</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70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45</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Frette de frein</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345</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363</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375</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163</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Disque de frein</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676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676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676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580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Jante</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3400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3400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3400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2450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Goujons</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244</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244</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244</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244</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Entretoise tripod housing</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48</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Tripod housing</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526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526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544</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526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Entretoise frein</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26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Etrier frein</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405</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405</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606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405</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Entretoise roulement</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38</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56</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r>
              <a:tr h="148625">
                <a:tc vMerge="1">
                  <a:txBody>
                    <a:bodyPr/>
                    <a:lstStyle/>
                    <a:p>
                      <a:endParaRPr lang="fr-FR"/>
                    </a:p>
                  </a:txBody>
                  <a:tcPr/>
                </a:tc>
                <a:tc>
                  <a:txBody>
                    <a:bodyPr/>
                    <a:lstStyle/>
                    <a:p>
                      <a:pPr marL="0" lvl="0" indent="0" algn="l" rtl="0">
                        <a:lnSpc>
                          <a:spcPct val="115000"/>
                        </a:lnSpc>
                        <a:spcBef>
                          <a:spcPts val="0"/>
                        </a:spcBef>
                        <a:spcAft>
                          <a:spcPts val="0"/>
                        </a:spcAft>
                        <a:buNone/>
                      </a:pPr>
                      <a:r>
                        <a:rPr lang="fr-FR" sz="800"/>
                        <a:t>Elargisseur de voie</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130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800"/>
                        <a:t>0</a:t>
                      </a:r>
                      <a:endParaRPr sz="8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9"/>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27</a:t>
            </a:fld>
            <a:endParaRPr/>
          </a:p>
        </p:txBody>
      </p:sp>
      <p:sp>
        <p:nvSpPr>
          <p:cNvPr id="397" name="Google Shape;397;p39"/>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Bilan de masse : Roues équipées</a:t>
            </a:r>
            <a:endParaRPr/>
          </a:p>
        </p:txBody>
      </p:sp>
      <p:graphicFrame>
        <p:nvGraphicFramePr>
          <p:cNvPr id="398" name="Google Shape;398;p39"/>
          <p:cNvGraphicFramePr/>
          <p:nvPr/>
        </p:nvGraphicFramePr>
        <p:xfrm>
          <a:off x="1828800" y="2110738"/>
          <a:ext cx="5486400" cy="929640"/>
        </p:xfrm>
        <a:graphic>
          <a:graphicData uri="http://schemas.openxmlformats.org/drawingml/2006/table">
            <a:tbl>
              <a:tblPr>
                <a:noFill/>
                <a:tableStyleId>{90B9E918-8BDE-4984-9B65-36D3A738EE51}</a:tableStyleId>
              </a:tblPr>
              <a:tblGrid>
                <a:gridCol w="1200150"/>
                <a:gridCol w="1066800"/>
                <a:gridCol w="1076325"/>
                <a:gridCol w="1076325"/>
                <a:gridCol w="1066800"/>
              </a:tblGrid>
              <a:tr h="209550">
                <a:tc>
                  <a:txBody>
                    <a:bodyPr/>
                    <a:lstStyle/>
                    <a:p>
                      <a:pPr marL="0" lvl="0" indent="0" algn="l" rtl="0">
                        <a:lnSpc>
                          <a:spcPct val="115000"/>
                        </a:lnSpc>
                        <a:spcBef>
                          <a:spcPts val="0"/>
                        </a:spcBef>
                        <a:spcAft>
                          <a:spcPts val="0"/>
                        </a:spcAft>
                        <a:buNone/>
                      </a:pP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Dynamix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Olympix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Vulcanix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Optimus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r>
              <a:tr h="209550">
                <a:tc>
                  <a:txBody>
                    <a:bodyPr/>
                    <a:lstStyle/>
                    <a:p>
                      <a:pPr marL="0" lvl="0" indent="0" algn="r" rtl="0">
                        <a:lnSpc>
                          <a:spcPct val="115000"/>
                        </a:lnSpc>
                        <a:spcBef>
                          <a:spcPts val="0"/>
                        </a:spcBef>
                        <a:spcAft>
                          <a:spcPts val="0"/>
                        </a:spcAft>
                        <a:buNone/>
                      </a:pPr>
                      <a:r>
                        <a:rPr lang="fr-FR" sz="1000" b="1"/>
                        <a:t>Total 2 roues</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r" rtl="0">
                        <a:lnSpc>
                          <a:spcPct val="115000"/>
                        </a:lnSpc>
                        <a:spcBef>
                          <a:spcPts val="0"/>
                        </a:spcBef>
                        <a:spcAft>
                          <a:spcPts val="0"/>
                        </a:spcAft>
                        <a:buNone/>
                      </a:pPr>
                      <a:r>
                        <a:rPr lang="fr-FR" sz="1000"/>
                        <a:t>15976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16188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15877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11606,41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9550">
                <a:tc>
                  <a:txBody>
                    <a:bodyPr/>
                    <a:lstStyle/>
                    <a:p>
                      <a:pPr marL="0" lvl="0" indent="0" algn="r" rtl="0">
                        <a:lnSpc>
                          <a:spcPct val="115000"/>
                        </a:lnSpc>
                        <a:spcBef>
                          <a:spcPts val="0"/>
                        </a:spcBef>
                        <a:spcAft>
                          <a:spcPts val="0"/>
                        </a:spcAft>
                        <a:buNone/>
                      </a:pPr>
                      <a:r>
                        <a:rPr lang="fr-FR" sz="1000" b="1"/>
                        <a:t>Gain 4 roues</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r" rtl="0">
                        <a:lnSpc>
                          <a:spcPct val="115000"/>
                        </a:lnSpc>
                        <a:spcBef>
                          <a:spcPts val="0"/>
                        </a:spcBef>
                        <a:spcAft>
                          <a:spcPts val="0"/>
                        </a:spcAft>
                        <a:buNone/>
                      </a:pPr>
                      <a:r>
                        <a:rPr lang="fr-FR" sz="1000"/>
                        <a:t>-424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622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8541,18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0"/>
          <p:cNvSpPr txBox="1">
            <a:spLocks noGrp="1"/>
          </p:cNvSpPr>
          <p:nvPr>
            <p:ph type="body" idx="1"/>
          </p:nvPr>
        </p:nvSpPr>
        <p:spPr>
          <a:xfrm>
            <a:off x="0" y="681525"/>
            <a:ext cx="2991000" cy="3768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800"/>
              <a:t>Questions :</a:t>
            </a:r>
            <a:endParaRPr sz="1800"/>
          </a:p>
          <a:p>
            <a:pPr marL="0" lvl="0" indent="0" algn="l" rtl="0">
              <a:spcBef>
                <a:spcPts val="560"/>
              </a:spcBef>
              <a:spcAft>
                <a:spcPts val="0"/>
              </a:spcAft>
              <a:buNone/>
            </a:pPr>
            <a:endParaRPr sz="1800"/>
          </a:p>
          <a:p>
            <a:pPr marL="0" lvl="0" indent="0" algn="l" rtl="0">
              <a:spcBef>
                <a:spcPts val="560"/>
              </a:spcBef>
              <a:spcAft>
                <a:spcPts val="0"/>
              </a:spcAft>
              <a:buNone/>
            </a:pPr>
            <a:r>
              <a:rPr lang="fr-FR" sz="1800"/>
              <a:t>Accessibilité entre partie goujons et partie frette avec les outils lors du tournage ?</a:t>
            </a:r>
            <a:endParaRPr sz="1800"/>
          </a:p>
          <a:p>
            <a:pPr marL="0" lvl="0" indent="0" algn="l" rtl="0">
              <a:spcBef>
                <a:spcPts val="560"/>
              </a:spcBef>
              <a:spcAft>
                <a:spcPts val="0"/>
              </a:spcAft>
              <a:buNone/>
            </a:pPr>
            <a:endParaRPr sz="1800"/>
          </a:p>
          <a:p>
            <a:pPr marL="0" lvl="0" indent="0" algn="l" rtl="0">
              <a:spcBef>
                <a:spcPts val="560"/>
              </a:spcBef>
              <a:spcAft>
                <a:spcPts val="0"/>
              </a:spcAft>
              <a:buNone/>
            </a:pPr>
            <a:r>
              <a:rPr lang="fr-FR" sz="1800"/>
              <a:t>Contournage partie frette possible en fraisage ?</a:t>
            </a:r>
            <a:endParaRPr sz="1800"/>
          </a:p>
          <a:p>
            <a:pPr marL="0" lvl="0" indent="0" algn="l" rtl="0">
              <a:spcBef>
                <a:spcPts val="560"/>
              </a:spcBef>
              <a:spcAft>
                <a:spcPts val="0"/>
              </a:spcAft>
              <a:buNone/>
            </a:pPr>
            <a:endParaRPr sz="1800"/>
          </a:p>
          <a:p>
            <a:pPr marL="0" lvl="0" indent="0" algn="l" rtl="0">
              <a:spcBef>
                <a:spcPts val="560"/>
              </a:spcBef>
              <a:spcAft>
                <a:spcPts val="0"/>
              </a:spcAft>
              <a:buNone/>
            </a:pPr>
            <a:endParaRPr sz="1800"/>
          </a:p>
          <a:p>
            <a:pPr marL="0" lvl="0" indent="0" algn="l" rtl="0">
              <a:spcBef>
                <a:spcPts val="560"/>
              </a:spcBef>
              <a:spcAft>
                <a:spcPts val="0"/>
              </a:spcAft>
              <a:buNone/>
            </a:pPr>
            <a:endParaRPr sz="1800"/>
          </a:p>
        </p:txBody>
      </p:sp>
      <p:sp>
        <p:nvSpPr>
          <p:cNvPr id="405" name="Google Shape;405;p4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28</a:t>
            </a:fld>
            <a:endParaRPr/>
          </a:p>
        </p:txBody>
      </p:sp>
      <p:sp>
        <p:nvSpPr>
          <p:cNvPr id="406" name="Google Shape;406;p4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Point fabrication : moyeu</a:t>
            </a:r>
            <a:endParaRPr/>
          </a:p>
        </p:txBody>
      </p:sp>
      <p:pic>
        <p:nvPicPr>
          <p:cNvPr id="407" name="Google Shape;407;p40"/>
          <p:cNvPicPr preferRelativeResize="0"/>
          <p:nvPr/>
        </p:nvPicPr>
        <p:blipFill>
          <a:blip r:embed="rId3">
            <a:alphaModFix/>
          </a:blip>
          <a:stretch>
            <a:fillRect/>
          </a:stretch>
        </p:blipFill>
        <p:spPr>
          <a:xfrm>
            <a:off x="3143400" y="833917"/>
            <a:ext cx="5188159" cy="36916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1"/>
          <p:cNvSpPr txBox="1">
            <a:spLocks noGrp="1"/>
          </p:cNvSpPr>
          <p:nvPr>
            <p:ph type="body" idx="1"/>
          </p:nvPr>
        </p:nvSpPr>
        <p:spPr>
          <a:xfrm>
            <a:off x="0" y="681525"/>
            <a:ext cx="2991000" cy="3768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800"/>
              <a:t>Objectif : Faciliter l’usinage</a:t>
            </a:r>
            <a:endParaRPr sz="1800"/>
          </a:p>
          <a:p>
            <a:pPr marL="0" lvl="0" indent="0" algn="l" rtl="0">
              <a:spcBef>
                <a:spcPts val="560"/>
              </a:spcBef>
              <a:spcAft>
                <a:spcPts val="0"/>
              </a:spcAft>
              <a:buNone/>
            </a:pPr>
            <a:endParaRPr sz="700"/>
          </a:p>
          <a:p>
            <a:pPr marL="0" lvl="0" indent="0" algn="l" rtl="0">
              <a:spcBef>
                <a:spcPts val="560"/>
              </a:spcBef>
              <a:spcAft>
                <a:spcPts val="0"/>
              </a:spcAft>
              <a:buNone/>
            </a:pPr>
            <a:r>
              <a:rPr lang="fr-FR" sz="1800"/>
              <a:t>Méthode : </a:t>
            </a:r>
            <a:endParaRPr sz="1800"/>
          </a:p>
          <a:p>
            <a:pPr marL="457200" lvl="0" indent="-342900" algn="l" rtl="0">
              <a:spcBef>
                <a:spcPts val="560"/>
              </a:spcBef>
              <a:spcAft>
                <a:spcPts val="0"/>
              </a:spcAft>
              <a:buSzPts val="1800"/>
              <a:buChar char="-"/>
            </a:pPr>
            <a:r>
              <a:rPr lang="fr-FR" sz="1800"/>
              <a:t>Logiciel Fusion 360, license éducation gratuite</a:t>
            </a:r>
            <a:endParaRPr sz="1800"/>
          </a:p>
          <a:p>
            <a:pPr marL="457200" lvl="0" indent="-342900" algn="l" rtl="0">
              <a:spcBef>
                <a:spcPts val="0"/>
              </a:spcBef>
              <a:spcAft>
                <a:spcPts val="0"/>
              </a:spcAft>
              <a:buSzPts val="1800"/>
              <a:buChar char="-"/>
            </a:pPr>
            <a:r>
              <a:rPr lang="fr-FR" sz="1800"/>
              <a:t>Préparation des étapes d’usinage (APU)</a:t>
            </a:r>
            <a:endParaRPr sz="1800"/>
          </a:p>
          <a:p>
            <a:pPr marL="457200" lvl="0" indent="-342900" algn="l" rtl="0">
              <a:spcBef>
                <a:spcPts val="0"/>
              </a:spcBef>
              <a:spcAft>
                <a:spcPts val="0"/>
              </a:spcAft>
              <a:buSzPts val="1800"/>
              <a:buChar char="-"/>
            </a:pPr>
            <a:r>
              <a:rPr lang="fr-FR" sz="1800"/>
              <a:t>Reprise pour paramètre d’usinage (Boisard)</a:t>
            </a:r>
            <a:endParaRPr sz="1800"/>
          </a:p>
          <a:p>
            <a:pPr marL="0" lvl="0" indent="0" algn="l" rtl="0">
              <a:spcBef>
                <a:spcPts val="560"/>
              </a:spcBef>
              <a:spcAft>
                <a:spcPts val="0"/>
              </a:spcAft>
              <a:buNone/>
            </a:pPr>
            <a:endParaRPr sz="1800"/>
          </a:p>
          <a:p>
            <a:pPr marL="0" lvl="0" indent="0" algn="l" rtl="0">
              <a:spcBef>
                <a:spcPts val="560"/>
              </a:spcBef>
              <a:spcAft>
                <a:spcPts val="0"/>
              </a:spcAft>
              <a:buNone/>
            </a:pPr>
            <a:endParaRPr sz="1800"/>
          </a:p>
          <a:p>
            <a:pPr marL="0" lvl="0" indent="0" algn="l" rtl="0">
              <a:spcBef>
                <a:spcPts val="560"/>
              </a:spcBef>
              <a:spcAft>
                <a:spcPts val="0"/>
              </a:spcAft>
              <a:buNone/>
            </a:pPr>
            <a:endParaRPr sz="1800"/>
          </a:p>
        </p:txBody>
      </p:sp>
      <p:sp>
        <p:nvSpPr>
          <p:cNvPr id="414" name="Google Shape;414;p4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29</a:t>
            </a:fld>
            <a:endParaRPr/>
          </a:p>
        </p:txBody>
      </p:sp>
      <p:sp>
        <p:nvSpPr>
          <p:cNvPr id="415" name="Google Shape;415;p4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Point fabrication : FAO</a:t>
            </a:r>
            <a:endParaRPr/>
          </a:p>
        </p:txBody>
      </p:sp>
      <p:pic>
        <p:nvPicPr>
          <p:cNvPr id="416" name="Google Shape;416;p41"/>
          <p:cNvPicPr preferRelativeResize="0"/>
          <p:nvPr/>
        </p:nvPicPr>
        <p:blipFill>
          <a:blip r:embed="rId3">
            <a:alphaModFix/>
          </a:blip>
          <a:stretch>
            <a:fillRect/>
          </a:stretch>
        </p:blipFill>
        <p:spPr>
          <a:xfrm>
            <a:off x="2991000" y="1116950"/>
            <a:ext cx="6153000" cy="3332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3</a:t>
            </a:fld>
            <a:endParaRPr/>
          </a:p>
        </p:txBody>
      </p:sp>
      <p:sp>
        <p:nvSpPr>
          <p:cNvPr id="132" name="Google Shape;132;p15"/>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Motorisation Instrumentée</a:t>
            </a:r>
            <a:endParaRPr/>
          </a:p>
        </p:txBody>
      </p:sp>
      <p:sp>
        <p:nvSpPr>
          <p:cNvPr id="133" name="Google Shape;133;p15"/>
          <p:cNvSpPr txBox="1">
            <a:spLocks noGrp="1"/>
          </p:cNvSpPr>
          <p:nvPr>
            <p:ph type="body" idx="1"/>
          </p:nvPr>
        </p:nvSpPr>
        <p:spPr>
          <a:xfrm>
            <a:off x="251522" y="843550"/>
            <a:ext cx="4001400" cy="34563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Clr>
                <a:schemeClr val="dk1"/>
              </a:buClr>
              <a:buSzPts val="1100"/>
              <a:buFont typeface="Corbel"/>
              <a:buAutoNum type="alphaLcPeriod"/>
            </a:pPr>
            <a:r>
              <a:rPr lang="fr-FR" sz="1100">
                <a:solidFill>
                  <a:schemeClr val="dk1"/>
                </a:solidFill>
              </a:rPr>
              <a:t>Motorisation</a:t>
            </a:r>
            <a:endParaRPr sz="1100">
              <a:solidFill>
                <a:schemeClr val="dk1"/>
              </a:solidFill>
            </a:endParaRPr>
          </a:p>
          <a:p>
            <a:pPr marL="914400" lvl="1" indent="-298450" algn="l" rtl="0">
              <a:lnSpc>
                <a:spcPct val="100000"/>
              </a:lnSpc>
              <a:spcBef>
                <a:spcPts val="0"/>
              </a:spcBef>
              <a:spcAft>
                <a:spcPts val="0"/>
              </a:spcAft>
              <a:buClr>
                <a:schemeClr val="dk1"/>
              </a:buClr>
              <a:buSzPts val="1100"/>
              <a:buFont typeface="Corbel"/>
              <a:buAutoNum type="alphaLcPeriod"/>
            </a:pPr>
            <a:r>
              <a:rPr lang="fr-FR" sz="1100">
                <a:solidFill>
                  <a:schemeClr val="dk1"/>
                </a:solidFill>
              </a:rPr>
              <a:t>Admission &amp; Echappement (13 novembre)</a:t>
            </a:r>
            <a:endParaRPr sz="1100">
              <a:solidFill>
                <a:schemeClr val="dk1"/>
              </a:solidFill>
            </a:endParaRPr>
          </a:p>
          <a:p>
            <a:pPr marL="914400" lvl="1" indent="-298450" algn="l" rtl="0">
              <a:lnSpc>
                <a:spcPct val="100000"/>
              </a:lnSpc>
              <a:spcBef>
                <a:spcPts val="0"/>
              </a:spcBef>
              <a:spcAft>
                <a:spcPts val="0"/>
              </a:spcAft>
              <a:buClr>
                <a:schemeClr val="dk1"/>
              </a:buClr>
              <a:buSzPts val="1100"/>
              <a:buFont typeface="Corbel"/>
              <a:buAutoNum type="alphaLcPeriod"/>
            </a:pPr>
            <a:r>
              <a:rPr lang="fr-FR" sz="1100">
                <a:solidFill>
                  <a:schemeClr val="dk1"/>
                </a:solidFill>
              </a:rPr>
              <a:t>Transmission secondaire (13 novembre )</a:t>
            </a:r>
            <a:endParaRPr sz="1100">
              <a:solidFill>
                <a:schemeClr val="dk1"/>
              </a:solidFill>
            </a:endParaRPr>
          </a:p>
          <a:p>
            <a:pPr marL="914400" lvl="1" indent="-298450" algn="l" rtl="0">
              <a:lnSpc>
                <a:spcPct val="100000"/>
              </a:lnSpc>
              <a:spcBef>
                <a:spcPts val="0"/>
              </a:spcBef>
              <a:spcAft>
                <a:spcPts val="0"/>
              </a:spcAft>
              <a:buClr>
                <a:schemeClr val="dk1"/>
              </a:buClr>
              <a:buSzPts val="1100"/>
              <a:buFont typeface="Corbel"/>
              <a:buAutoNum type="alphaLcPeriod"/>
            </a:pPr>
            <a:r>
              <a:rPr lang="fr-FR" sz="1100">
                <a:solidFill>
                  <a:schemeClr val="dk1"/>
                </a:solidFill>
              </a:rPr>
              <a:t>Refroidissement (13 novembre)</a:t>
            </a:r>
            <a:endParaRPr sz="1100">
              <a:solidFill>
                <a:schemeClr val="dk1"/>
              </a:solidFill>
            </a:endParaRPr>
          </a:p>
          <a:p>
            <a:pPr marL="914400" lvl="1" indent="-298450" algn="l" rtl="0">
              <a:lnSpc>
                <a:spcPct val="100000"/>
              </a:lnSpc>
              <a:spcBef>
                <a:spcPts val="0"/>
              </a:spcBef>
              <a:spcAft>
                <a:spcPts val="0"/>
              </a:spcAft>
              <a:buClr>
                <a:schemeClr val="dk1"/>
              </a:buClr>
              <a:buSzPts val="1100"/>
              <a:buAutoNum type="alphaLcPeriod"/>
            </a:pPr>
            <a:r>
              <a:rPr lang="fr-FR" sz="1100">
                <a:solidFill>
                  <a:schemeClr val="dk1"/>
                </a:solidFill>
              </a:rPr>
              <a:t>Réservoir d’essence (13 novembre)</a:t>
            </a:r>
            <a:endParaRPr/>
          </a:p>
        </p:txBody>
      </p:sp>
      <p:pic>
        <p:nvPicPr>
          <p:cNvPr id="134" name="Google Shape;134;p15"/>
          <p:cNvPicPr preferRelativeResize="0"/>
          <p:nvPr/>
        </p:nvPicPr>
        <p:blipFill>
          <a:blip r:embed="rId3">
            <a:alphaModFix/>
          </a:blip>
          <a:stretch>
            <a:fillRect/>
          </a:stretch>
        </p:blipFill>
        <p:spPr>
          <a:xfrm>
            <a:off x="3993725" y="996726"/>
            <a:ext cx="4892926" cy="3366050"/>
          </a:xfrm>
          <a:prstGeom prst="rect">
            <a:avLst/>
          </a:prstGeom>
          <a:noFill/>
          <a:ln>
            <a:noFill/>
          </a:ln>
        </p:spPr>
      </p:pic>
      <p:sp>
        <p:nvSpPr>
          <p:cNvPr id="135" name="Google Shape;135;p15"/>
          <p:cNvSpPr txBox="1"/>
          <p:nvPr/>
        </p:nvSpPr>
        <p:spPr>
          <a:xfrm>
            <a:off x="6171800" y="1565800"/>
            <a:ext cx="288600" cy="2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2"/>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30</a:t>
            </a:fld>
            <a:endParaRPr/>
          </a:p>
        </p:txBody>
      </p:sp>
      <p:sp>
        <p:nvSpPr>
          <p:cNvPr id="423" name="Google Shape;423;p42"/>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Analytique</a:t>
            </a:r>
            <a:endParaRPr/>
          </a:p>
        </p:txBody>
      </p:sp>
      <p:sp>
        <p:nvSpPr>
          <p:cNvPr id="424" name="Google Shape;424;p42"/>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EDP</a:t>
            </a:r>
            <a:endParaRPr sz="1800" b="0" i="0" u="none" strike="noStrike" cap="none">
              <a:solidFill>
                <a:srgbClr val="980000"/>
              </a:solidFill>
              <a:latin typeface="Arial"/>
              <a:ea typeface="Arial"/>
              <a:cs typeface="Arial"/>
              <a:sym typeface="Arial"/>
            </a:endParaRPr>
          </a:p>
        </p:txBody>
      </p:sp>
      <p:pic>
        <p:nvPicPr>
          <p:cNvPr id="425" name="Google Shape;425;p42"/>
          <p:cNvPicPr preferRelativeResize="0"/>
          <p:nvPr/>
        </p:nvPicPr>
        <p:blipFill rotWithShape="1">
          <a:blip r:embed="rId3">
            <a:alphaModFix/>
          </a:blip>
          <a:srcRect/>
          <a:stretch/>
        </p:blipFill>
        <p:spPr>
          <a:xfrm>
            <a:off x="8556534" y="7546"/>
            <a:ext cx="455700" cy="686175"/>
          </a:xfrm>
          <a:prstGeom prst="rect">
            <a:avLst/>
          </a:prstGeom>
          <a:noFill/>
          <a:ln>
            <a:noFill/>
          </a:ln>
        </p:spPr>
      </p:pic>
      <p:pic>
        <p:nvPicPr>
          <p:cNvPr id="426" name="Google Shape;426;p42"/>
          <p:cNvPicPr preferRelativeResize="0"/>
          <p:nvPr/>
        </p:nvPicPr>
        <p:blipFill>
          <a:blip r:embed="rId4">
            <a:alphaModFix/>
          </a:blip>
          <a:stretch>
            <a:fillRect/>
          </a:stretch>
        </p:blipFill>
        <p:spPr>
          <a:xfrm>
            <a:off x="2043350" y="860174"/>
            <a:ext cx="5664675" cy="35859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3"/>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31</a:t>
            </a:fld>
            <a:endParaRPr/>
          </a:p>
        </p:txBody>
      </p:sp>
      <p:sp>
        <p:nvSpPr>
          <p:cNvPr id="433" name="Google Shape;433;p43"/>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 : Partie Analytique</a:t>
            </a:r>
            <a:endParaRPr/>
          </a:p>
        </p:txBody>
      </p:sp>
      <p:sp>
        <p:nvSpPr>
          <p:cNvPr id="434" name="Google Shape;434;p43"/>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EDP</a:t>
            </a:r>
            <a:endParaRPr sz="1800" b="0" i="0" u="none" strike="noStrike" cap="none">
              <a:solidFill>
                <a:srgbClr val="980000"/>
              </a:solidFill>
              <a:latin typeface="Arial"/>
              <a:ea typeface="Arial"/>
              <a:cs typeface="Arial"/>
              <a:sym typeface="Arial"/>
            </a:endParaRPr>
          </a:p>
        </p:txBody>
      </p:sp>
      <p:sp>
        <p:nvSpPr>
          <p:cNvPr id="435" name="Google Shape;435;p43"/>
          <p:cNvSpPr txBox="1">
            <a:spLocks noGrp="1"/>
          </p:cNvSpPr>
          <p:nvPr>
            <p:ph type="body" idx="1"/>
          </p:nvPr>
        </p:nvSpPr>
        <p:spPr>
          <a:xfrm>
            <a:off x="251550" y="681525"/>
            <a:ext cx="8856900" cy="363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2800"/>
              <a:buNone/>
            </a:pPr>
            <a:r>
              <a:rPr lang="fr-FR" sz="2400">
                <a:solidFill>
                  <a:schemeClr val="accent5"/>
                </a:solidFill>
              </a:rPr>
              <a:t>Objectif :</a:t>
            </a:r>
            <a:r>
              <a:rPr lang="fr-FR" sz="2400"/>
              <a:t> Meilleur comportement en virage</a:t>
            </a:r>
            <a:endParaRPr sz="2400"/>
          </a:p>
          <a:p>
            <a:pPr marL="457200" lvl="0" indent="-342900" algn="l" rtl="0">
              <a:lnSpc>
                <a:spcPct val="100000"/>
              </a:lnSpc>
              <a:spcBef>
                <a:spcPts val="560"/>
              </a:spcBef>
              <a:spcAft>
                <a:spcPts val="0"/>
              </a:spcAft>
              <a:buSzPts val="1800"/>
              <a:buChar char="•"/>
            </a:pPr>
            <a:r>
              <a:rPr lang="fr-FR" sz="1800" b="0"/>
              <a:t>Contrôler les transferts de charge latéraux pour maximiser l’adhérence en virage et régler le survirage</a:t>
            </a:r>
            <a:endParaRPr sz="1800" b="0"/>
          </a:p>
          <a:p>
            <a:pPr marL="457200" lvl="0" indent="-342900" algn="l" rtl="0">
              <a:lnSpc>
                <a:spcPct val="100000"/>
              </a:lnSpc>
              <a:spcBef>
                <a:spcPts val="0"/>
              </a:spcBef>
              <a:spcAft>
                <a:spcPts val="0"/>
              </a:spcAft>
              <a:buSzPts val="1800"/>
              <a:buChar char="•"/>
            </a:pPr>
            <a:r>
              <a:rPr lang="fr-FR" sz="1800" b="0"/>
              <a:t>Rigidifier le véhicule en roulis</a:t>
            </a:r>
            <a:endParaRPr sz="1800" b="0"/>
          </a:p>
          <a:p>
            <a:pPr marL="0" lvl="0" indent="0" algn="l" rtl="0">
              <a:lnSpc>
                <a:spcPct val="100000"/>
              </a:lnSpc>
              <a:spcBef>
                <a:spcPts val="560"/>
              </a:spcBef>
              <a:spcAft>
                <a:spcPts val="0"/>
              </a:spcAft>
              <a:buSzPts val="2800"/>
              <a:buNone/>
            </a:pPr>
            <a:r>
              <a:rPr lang="fr-FR" sz="2400">
                <a:solidFill>
                  <a:schemeClr val="accent4"/>
                </a:solidFill>
              </a:rPr>
              <a:t>Fait : </a:t>
            </a:r>
            <a:endParaRPr sz="2400" b="0">
              <a:solidFill>
                <a:schemeClr val="accent4"/>
              </a:solidFill>
            </a:endParaRPr>
          </a:p>
          <a:p>
            <a:pPr marL="457200" lvl="0" indent="-342900" algn="l" rtl="0">
              <a:lnSpc>
                <a:spcPct val="100000"/>
              </a:lnSpc>
              <a:spcBef>
                <a:spcPts val="560"/>
              </a:spcBef>
              <a:spcAft>
                <a:spcPts val="0"/>
              </a:spcAft>
              <a:buSzPts val="1800"/>
              <a:buFont typeface="Corbel"/>
              <a:buChar char="•"/>
            </a:pPr>
            <a:r>
              <a:rPr lang="fr-FR" sz="1800" b="0"/>
              <a:t>2 barres, pour plus de flexibilité des réglages et pour le roll gradient </a:t>
            </a:r>
            <a:endParaRPr sz="1400" b="0"/>
          </a:p>
          <a:p>
            <a:pPr marL="0" lvl="0" indent="0" algn="l" rtl="0">
              <a:lnSpc>
                <a:spcPct val="100000"/>
              </a:lnSpc>
              <a:spcBef>
                <a:spcPts val="560"/>
              </a:spcBef>
              <a:spcAft>
                <a:spcPts val="0"/>
              </a:spcAft>
              <a:buSzPts val="2800"/>
              <a:buNone/>
            </a:pPr>
            <a:r>
              <a:rPr lang="fr-FR" sz="2400">
                <a:solidFill>
                  <a:srgbClr val="FF0000"/>
                </a:solidFill>
              </a:rPr>
              <a:t>Reste à faire :</a:t>
            </a:r>
            <a:r>
              <a:rPr lang="fr-FR" sz="2400" b="0"/>
              <a:t> </a:t>
            </a:r>
            <a:endParaRPr sz="2400" b="0"/>
          </a:p>
          <a:p>
            <a:pPr marL="457200" lvl="0" indent="-342900" algn="l" rtl="0">
              <a:lnSpc>
                <a:spcPct val="100000"/>
              </a:lnSpc>
              <a:spcBef>
                <a:spcPts val="560"/>
              </a:spcBef>
              <a:spcAft>
                <a:spcPts val="0"/>
              </a:spcAft>
              <a:buSzPts val="1800"/>
              <a:buChar char="•"/>
            </a:pPr>
            <a:r>
              <a:rPr lang="fr-FR" sz="1800" b="0"/>
              <a:t>Résoudre le problème de détermination du roll gradient</a:t>
            </a:r>
            <a:endParaRPr sz="1800" b="0"/>
          </a:p>
          <a:p>
            <a:pPr marL="0" lvl="0" indent="0" algn="l" rtl="0">
              <a:lnSpc>
                <a:spcPct val="100000"/>
              </a:lnSpc>
              <a:spcBef>
                <a:spcPts val="560"/>
              </a:spcBef>
              <a:spcAft>
                <a:spcPts val="0"/>
              </a:spcAft>
              <a:buSzPts val="2800"/>
              <a:buNone/>
            </a:pPr>
            <a:endParaRPr sz="1800"/>
          </a:p>
        </p:txBody>
      </p:sp>
      <p:pic>
        <p:nvPicPr>
          <p:cNvPr id="436" name="Google Shape;436;p43"/>
          <p:cNvPicPr preferRelativeResize="0"/>
          <p:nvPr/>
        </p:nvPicPr>
        <p:blipFill rotWithShape="1">
          <a:blip r:embed="rId3">
            <a:alphaModFix/>
          </a:blip>
          <a:srcRect/>
          <a:stretch/>
        </p:blipFill>
        <p:spPr>
          <a:xfrm>
            <a:off x="8556534" y="7546"/>
            <a:ext cx="455700" cy="686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4"/>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32</a:t>
            </a:fld>
            <a:endParaRPr/>
          </a:p>
        </p:txBody>
      </p:sp>
      <p:sp>
        <p:nvSpPr>
          <p:cNvPr id="443" name="Google Shape;443;p44"/>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 : Partie Analytique</a:t>
            </a:r>
            <a:endParaRPr/>
          </a:p>
        </p:txBody>
      </p:sp>
      <p:sp>
        <p:nvSpPr>
          <p:cNvPr id="444" name="Google Shape;444;p44"/>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EDP</a:t>
            </a:r>
            <a:endParaRPr sz="1800" b="0" i="0" u="none" strike="noStrike" cap="none">
              <a:solidFill>
                <a:srgbClr val="980000"/>
              </a:solidFill>
              <a:latin typeface="Arial"/>
              <a:ea typeface="Arial"/>
              <a:cs typeface="Arial"/>
              <a:sym typeface="Arial"/>
            </a:endParaRPr>
          </a:p>
        </p:txBody>
      </p:sp>
      <p:sp>
        <p:nvSpPr>
          <p:cNvPr id="445" name="Google Shape;445;p44"/>
          <p:cNvSpPr txBox="1">
            <a:spLocks noGrp="1"/>
          </p:cNvSpPr>
          <p:nvPr>
            <p:ph type="body" idx="1"/>
          </p:nvPr>
        </p:nvSpPr>
        <p:spPr>
          <a:xfrm>
            <a:off x="251550" y="681525"/>
            <a:ext cx="8856900" cy="363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2800"/>
              <a:buNone/>
            </a:pPr>
            <a:r>
              <a:rPr lang="fr-FR" sz="1800">
                <a:solidFill>
                  <a:srgbClr val="000000"/>
                </a:solidFill>
              </a:rPr>
              <a:t>Caractéristiques du système anti-roulis :</a:t>
            </a:r>
            <a:endParaRPr sz="1800">
              <a:solidFill>
                <a:srgbClr val="000000"/>
              </a:solidFill>
            </a:endParaRPr>
          </a:p>
          <a:p>
            <a:pPr marL="0" lvl="0" indent="0" algn="l" rtl="0">
              <a:lnSpc>
                <a:spcPct val="100000"/>
              </a:lnSpc>
              <a:spcBef>
                <a:spcPts val="560"/>
              </a:spcBef>
              <a:spcAft>
                <a:spcPts val="0"/>
              </a:spcAft>
              <a:buSzPts val="2800"/>
              <a:buNone/>
            </a:pPr>
            <a:endParaRPr sz="1800" b="0">
              <a:solidFill>
                <a:srgbClr val="000000"/>
              </a:solidFill>
            </a:endParaRPr>
          </a:p>
        </p:txBody>
      </p:sp>
      <p:pic>
        <p:nvPicPr>
          <p:cNvPr id="446" name="Google Shape;446;p44"/>
          <p:cNvPicPr preferRelativeResize="0"/>
          <p:nvPr/>
        </p:nvPicPr>
        <p:blipFill rotWithShape="1">
          <a:blip r:embed="rId3">
            <a:alphaModFix/>
          </a:blip>
          <a:srcRect/>
          <a:stretch/>
        </p:blipFill>
        <p:spPr>
          <a:xfrm>
            <a:off x="8556534" y="7546"/>
            <a:ext cx="455700" cy="686175"/>
          </a:xfrm>
          <a:prstGeom prst="rect">
            <a:avLst/>
          </a:prstGeom>
          <a:noFill/>
          <a:ln>
            <a:noFill/>
          </a:ln>
        </p:spPr>
      </p:pic>
      <p:graphicFrame>
        <p:nvGraphicFramePr>
          <p:cNvPr id="447" name="Google Shape;447;p44"/>
          <p:cNvGraphicFramePr/>
          <p:nvPr/>
        </p:nvGraphicFramePr>
        <p:xfrm>
          <a:off x="952500" y="1428750"/>
          <a:ext cx="7239000" cy="2194410"/>
        </p:xfrm>
        <a:graphic>
          <a:graphicData uri="http://schemas.openxmlformats.org/drawingml/2006/table">
            <a:tbl>
              <a:tblPr>
                <a:noFill/>
                <a:tableStyleId>{7D0B469F-A573-456A-9850-EE441BD5CC4B}</a:tableStyleId>
              </a:tblPr>
              <a:tblGrid>
                <a:gridCol w="2413000"/>
                <a:gridCol w="2413000"/>
                <a:gridCol w="2413000"/>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fr-FR"/>
                        <a:t>Barre avant</a:t>
                      </a:r>
                      <a:endParaRPr/>
                    </a:p>
                  </a:txBody>
                  <a:tcPr marL="91425" marR="91425" marT="91425" marB="91425"/>
                </a:tc>
                <a:tc>
                  <a:txBody>
                    <a:bodyPr/>
                    <a:lstStyle/>
                    <a:p>
                      <a:pPr marL="0" lvl="0" indent="0" algn="l" rtl="0">
                        <a:spcBef>
                          <a:spcPts val="0"/>
                        </a:spcBef>
                        <a:spcAft>
                          <a:spcPts val="0"/>
                        </a:spcAft>
                        <a:buNone/>
                      </a:pPr>
                      <a:r>
                        <a:rPr lang="fr-FR"/>
                        <a:t>Barre arrière</a:t>
                      </a:r>
                      <a:endParaRPr/>
                    </a:p>
                  </a:txBody>
                  <a:tcPr marL="91425" marR="91425" marT="91425" marB="91425"/>
                </a:tc>
              </a:tr>
              <a:tr h="381000">
                <a:tc>
                  <a:txBody>
                    <a:bodyPr/>
                    <a:lstStyle/>
                    <a:p>
                      <a:pPr marL="0" lvl="0" indent="0" algn="l" rtl="0">
                        <a:spcBef>
                          <a:spcPts val="0"/>
                        </a:spcBef>
                        <a:spcAft>
                          <a:spcPts val="0"/>
                        </a:spcAft>
                        <a:buNone/>
                      </a:pPr>
                      <a:r>
                        <a:rPr lang="fr-FR"/>
                        <a:t>raideurs aux crans de réglage (N/mm)</a:t>
                      </a:r>
                      <a:endParaRPr/>
                    </a:p>
                  </a:txBody>
                  <a:tcPr marL="91425" marR="91425" marT="91425" marB="91425"/>
                </a:tc>
                <a:tc>
                  <a:txBody>
                    <a:bodyPr/>
                    <a:lstStyle/>
                    <a:p>
                      <a:pPr marL="0" lvl="0" indent="0" algn="l" rtl="0">
                        <a:spcBef>
                          <a:spcPts val="0"/>
                        </a:spcBef>
                        <a:spcAft>
                          <a:spcPts val="0"/>
                        </a:spcAft>
                        <a:buNone/>
                      </a:pPr>
                      <a:r>
                        <a:rPr lang="fr-FR"/>
                        <a:t>164 ; 100 ; 67 ; 48 ; 36</a:t>
                      </a:r>
                      <a:endParaRPr/>
                    </a:p>
                  </a:txBody>
                  <a:tcPr marL="91425" marR="91425" marT="91425" marB="91425"/>
                </a:tc>
                <a:tc>
                  <a:txBody>
                    <a:bodyPr/>
                    <a:lstStyle/>
                    <a:p>
                      <a:pPr marL="0" lvl="0" indent="0" algn="l" rtl="0">
                        <a:spcBef>
                          <a:spcPts val="0"/>
                        </a:spcBef>
                        <a:spcAft>
                          <a:spcPts val="0"/>
                        </a:spcAft>
                        <a:buNone/>
                      </a:pPr>
                      <a:r>
                        <a:rPr lang="fr-FR"/>
                        <a:t>30 ; 24 ; 19 ; 16</a:t>
                      </a:r>
                      <a:endParaRPr/>
                    </a:p>
                  </a:txBody>
                  <a:tcPr marL="91425" marR="91425" marT="91425" marB="91425"/>
                </a:tc>
              </a:tr>
              <a:tr h="381000">
                <a:tc>
                  <a:txBody>
                    <a:bodyPr/>
                    <a:lstStyle/>
                    <a:p>
                      <a:pPr marL="0" lvl="0" indent="0" algn="l" rtl="0">
                        <a:spcBef>
                          <a:spcPts val="0"/>
                        </a:spcBef>
                        <a:spcAft>
                          <a:spcPts val="0"/>
                        </a:spcAft>
                        <a:buNone/>
                      </a:pPr>
                      <a:r>
                        <a:rPr lang="fr-FR"/>
                        <a:t>contrainte max (MPa)</a:t>
                      </a:r>
                      <a:endParaRPr/>
                    </a:p>
                  </a:txBody>
                  <a:tcPr marL="91425" marR="91425" marT="91425" marB="91425"/>
                </a:tc>
                <a:tc>
                  <a:txBody>
                    <a:bodyPr/>
                    <a:lstStyle/>
                    <a:p>
                      <a:pPr marL="0" lvl="0" indent="0" algn="l" rtl="0">
                        <a:spcBef>
                          <a:spcPts val="0"/>
                        </a:spcBef>
                        <a:spcAft>
                          <a:spcPts val="0"/>
                        </a:spcAft>
                        <a:buNone/>
                      </a:pPr>
                      <a:r>
                        <a:rPr lang="fr-FR"/>
                        <a:t>256</a:t>
                      </a:r>
                      <a:endParaRPr/>
                    </a:p>
                  </a:txBody>
                  <a:tcPr marL="91425" marR="91425" marT="91425" marB="91425"/>
                </a:tc>
                <a:tc>
                  <a:txBody>
                    <a:bodyPr/>
                    <a:lstStyle/>
                    <a:p>
                      <a:pPr marL="0" lvl="0" indent="0" algn="l" rtl="0">
                        <a:spcBef>
                          <a:spcPts val="0"/>
                        </a:spcBef>
                        <a:spcAft>
                          <a:spcPts val="0"/>
                        </a:spcAft>
                        <a:buNone/>
                      </a:pPr>
                      <a:r>
                        <a:rPr lang="fr-FR"/>
                        <a:t>135</a:t>
                      </a:r>
                      <a:endParaRPr/>
                    </a:p>
                  </a:txBody>
                  <a:tcPr marL="91425" marR="91425" marT="91425" marB="91425"/>
                </a:tc>
              </a:tr>
              <a:tr h="381000">
                <a:tc>
                  <a:txBody>
                    <a:bodyPr/>
                    <a:lstStyle/>
                    <a:p>
                      <a:pPr marL="0" lvl="0" indent="0" algn="l" rtl="0">
                        <a:spcBef>
                          <a:spcPts val="0"/>
                        </a:spcBef>
                        <a:spcAft>
                          <a:spcPts val="0"/>
                        </a:spcAft>
                        <a:buNone/>
                      </a:pPr>
                      <a:r>
                        <a:rPr lang="fr-FR"/>
                        <a:t>coefficient de sécurité</a:t>
                      </a:r>
                      <a:endParaRPr/>
                    </a:p>
                  </a:txBody>
                  <a:tcPr marL="91425" marR="91425" marT="91425" marB="91425"/>
                </a:tc>
                <a:tc>
                  <a:txBody>
                    <a:bodyPr/>
                    <a:lstStyle/>
                    <a:p>
                      <a:pPr marL="0" lvl="0" indent="0" algn="l" rtl="0">
                        <a:spcBef>
                          <a:spcPts val="0"/>
                        </a:spcBef>
                        <a:spcAft>
                          <a:spcPts val="0"/>
                        </a:spcAft>
                        <a:buNone/>
                      </a:pPr>
                      <a:r>
                        <a:rPr lang="fr-FR"/>
                        <a:t>1,58</a:t>
                      </a:r>
                      <a:endParaRPr/>
                    </a:p>
                  </a:txBody>
                  <a:tcPr marL="91425" marR="91425" marT="91425" marB="91425"/>
                </a:tc>
                <a:tc>
                  <a:txBody>
                    <a:bodyPr/>
                    <a:lstStyle/>
                    <a:p>
                      <a:pPr marL="0" lvl="0" indent="0" algn="l" rtl="0">
                        <a:spcBef>
                          <a:spcPts val="0"/>
                        </a:spcBef>
                        <a:spcAft>
                          <a:spcPts val="0"/>
                        </a:spcAft>
                        <a:buNone/>
                      </a:pPr>
                      <a:r>
                        <a:rPr lang="fr-FR"/>
                        <a:t>3</a:t>
                      </a:r>
                      <a:endParaRPr/>
                    </a:p>
                  </a:txBody>
                  <a:tcPr marL="91425" marR="91425" marT="91425" marB="91425"/>
                </a:tc>
              </a:tr>
              <a:tr h="381000">
                <a:tc>
                  <a:txBody>
                    <a:bodyPr/>
                    <a:lstStyle/>
                    <a:p>
                      <a:pPr marL="0" lvl="0" indent="0" algn="l" rtl="0">
                        <a:spcBef>
                          <a:spcPts val="0"/>
                        </a:spcBef>
                        <a:spcAft>
                          <a:spcPts val="0"/>
                        </a:spcAft>
                        <a:buNone/>
                      </a:pPr>
                      <a:r>
                        <a:rPr lang="fr-FR"/>
                        <a:t>roll gradient (°/g)</a:t>
                      </a:r>
                      <a:endParaRPr/>
                    </a:p>
                  </a:txBody>
                  <a:tcPr marL="91425" marR="91425" marT="91425" marB="91425"/>
                </a:tc>
                <a:tc>
                  <a:txBody>
                    <a:bodyPr/>
                    <a:lstStyle/>
                    <a:p>
                      <a:pPr marL="0" lvl="0" indent="0" algn="l" rtl="0">
                        <a:spcBef>
                          <a:spcPts val="0"/>
                        </a:spcBef>
                        <a:spcAft>
                          <a:spcPts val="0"/>
                        </a:spcAft>
                        <a:buNone/>
                      </a:pPr>
                      <a:r>
                        <a:rPr lang="fr-FR"/>
                        <a:t>mini = 0,2</a:t>
                      </a:r>
                      <a:endParaRPr/>
                    </a:p>
                  </a:txBody>
                  <a:tcPr marL="91425" marR="91425" marT="91425" marB="91425"/>
                </a:tc>
                <a:tc>
                  <a:txBody>
                    <a:bodyPr/>
                    <a:lstStyle/>
                    <a:p>
                      <a:pPr marL="0" lvl="0" indent="0" algn="l" rtl="0">
                        <a:spcBef>
                          <a:spcPts val="0"/>
                        </a:spcBef>
                        <a:spcAft>
                          <a:spcPts val="0"/>
                        </a:spcAft>
                        <a:buNone/>
                      </a:pPr>
                      <a:r>
                        <a:rPr lang="fr-FR"/>
                        <a:t>maxi = 0,3</a:t>
                      </a:r>
                      <a:endParaRPr/>
                    </a:p>
                  </a:txBody>
                  <a:tcPr marL="91425" marR="91425" marT="91425" marB="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5"/>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33</a:t>
            </a:fld>
            <a:endParaRPr/>
          </a:p>
        </p:txBody>
      </p:sp>
      <p:sp>
        <p:nvSpPr>
          <p:cNvPr id="454" name="Google Shape;454;p45"/>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Analytique</a:t>
            </a:r>
            <a:endParaRPr/>
          </a:p>
        </p:txBody>
      </p:sp>
      <p:sp>
        <p:nvSpPr>
          <p:cNvPr id="455" name="Google Shape;455;p45"/>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EDP</a:t>
            </a:r>
            <a:endParaRPr sz="1800" b="0" i="0" u="none" strike="noStrike" cap="none">
              <a:solidFill>
                <a:srgbClr val="980000"/>
              </a:solidFill>
              <a:latin typeface="Arial"/>
              <a:ea typeface="Arial"/>
              <a:cs typeface="Arial"/>
              <a:sym typeface="Arial"/>
            </a:endParaRPr>
          </a:p>
        </p:txBody>
      </p:sp>
      <p:pic>
        <p:nvPicPr>
          <p:cNvPr id="456" name="Google Shape;456;p45"/>
          <p:cNvPicPr preferRelativeResize="0"/>
          <p:nvPr/>
        </p:nvPicPr>
        <p:blipFill rotWithShape="1">
          <a:blip r:embed="rId3">
            <a:alphaModFix/>
          </a:blip>
          <a:srcRect/>
          <a:stretch/>
        </p:blipFill>
        <p:spPr>
          <a:xfrm>
            <a:off x="8556534" y="7546"/>
            <a:ext cx="455700" cy="686175"/>
          </a:xfrm>
          <a:prstGeom prst="rect">
            <a:avLst/>
          </a:prstGeom>
          <a:noFill/>
          <a:ln>
            <a:noFill/>
          </a:ln>
        </p:spPr>
      </p:pic>
      <p:sp>
        <p:nvSpPr>
          <p:cNvPr id="457" name="Google Shape;457;p45"/>
          <p:cNvSpPr txBox="1"/>
          <p:nvPr/>
        </p:nvSpPr>
        <p:spPr>
          <a:xfrm>
            <a:off x="280425" y="989475"/>
            <a:ext cx="8276100" cy="3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latin typeface="Corbel"/>
                <a:ea typeface="Corbel"/>
                <a:cs typeface="Corbel"/>
                <a:sym typeface="Corbel"/>
              </a:rPr>
              <a:t>Barre avant et arrière:</a:t>
            </a:r>
            <a:endParaRPr sz="1800" b="1">
              <a:latin typeface="Corbel"/>
              <a:ea typeface="Corbel"/>
              <a:cs typeface="Corbel"/>
              <a:sym typeface="Corbel"/>
            </a:endParaRPr>
          </a:p>
          <a:p>
            <a:pPr marL="0" lvl="0" indent="0" algn="l" rtl="0">
              <a:spcBef>
                <a:spcPts val="0"/>
              </a:spcBef>
              <a:spcAft>
                <a:spcPts val="0"/>
              </a:spcAft>
              <a:buNone/>
            </a:pPr>
            <a:endParaRPr sz="1800">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2 tubes en acier 25CD4S</a:t>
            </a:r>
            <a:endParaRPr sz="1800">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Diamètre extérieur : 12mm</a:t>
            </a:r>
            <a:endParaRPr sz="1800">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Diamètre intérieur : 9mm</a:t>
            </a:r>
            <a:endParaRPr sz="1800">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masse : 195 g chacune</a:t>
            </a:r>
            <a:endParaRPr sz="1800">
              <a:latin typeface="Corbel"/>
              <a:ea typeface="Corbel"/>
              <a:cs typeface="Corbel"/>
              <a:sym typeface="Corbel"/>
            </a:endParaRPr>
          </a:p>
          <a:p>
            <a:pPr marL="0" lvl="0" indent="0" algn="l" rtl="0">
              <a:spcBef>
                <a:spcPts val="0"/>
              </a:spcBef>
              <a:spcAft>
                <a:spcPts val="0"/>
              </a:spcAft>
              <a:buNone/>
            </a:pPr>
            <a:endParaRPr sz="1800">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Résistance élastique minimum 700 MPa</a:t>
            </a:r>
            <a:endParaRPr sz="1800">
              <a:latin typeface="Corbel"/>
              <a:ea typeface="Corbel"/>
              <a:cs typeface="Corbel"/>
              <a:sym typeface="Corbel"/>
            </a:endParaRPr>
          </a:p>
          <a:p>
            <a:pPr marL="0" lvl="0" indent="0" algn="l" rtl="0">
              <a:spcBef>
                <a:spcPts val="0"/>
              </a:spcBef>
              <a:spcAft>
                <a:spcPts val="0"/>
              </a:spcAft>
              <a:buNone/>
            </a:pPr>
            <a:endParaRPr sz="1800">
              <a:latin typeface="Corbel"/>
              <a:ea typeface="Corbel"/>
              <a:cs typeface="Corbel"/>
              <a:sym typeface="Corbel"/>
            </a:endParaRPr>
          </a:p>
          <a:p>
            <a:pPr marL="0" lvl="0" indent="0" algn="l" rtl="0">
              <a:spcBef>
                <a:spcPts val="0"/>
              </a:spcBef>
              <a:spcAft>
                <a:spcPts val="0"/>
              </a:spcAft>
              <a:buNone/>
            </a:pPr>
            <a:endParaRPr sz="1800">
              <a:latin typeface="Corbel"/>
              <a:ea typeface="Corbel"/>
              <a:cs typeface="Corbel"/>
              <a:sym typeface="Corbe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6"/>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34</a:t>
            </a:fld>
            <a:endParaRPr/>
          </a:p>
        </p:txBody>
      </p:sp>
      <p:sp>
        <p:nvSpPr>
          <p:cNvPr id="464" name="Google Shape;464;p46"/>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Analytique</a:t>
            </a:r>
            <a:endParaRPr/>
          </a:p>
        </p:txBody>
      </p:sp>
      <p:sp>
        <p:nvSpPr>
          <p:cNvPr id="465" name="Google Shape;465;p46"/>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EDP</a:t>
            </a:r>
            <a:endParaRPr sz="1800" b="0" i="0" u="none" strike="noStrike" cap="none">
              <a:solidFill>
                <a:srgbClr val="980000"/>
              </a:solidFill>
              <a:latin typeface="Arial"/>
              <a:ea typeface="Arial"/>
              <a:cs typeface="Arial"/>
              <a:sym typeface="Arial"/>
            </a:endParaRPr>
          </a:p>
        </p:txBody>
      </p:sp>
      <p:pic>
        <p:nvPicPr>
          <p:cNvPr id="466" name="Google Shape;466;p46"/>
          <p:cNvPicPr preferRelativeResize="0"/>
          <p:nvPr/>
        </p:nvPicPr>
        <p:blipFill rotWithShape="1">
          <a:blip r:embed="rId3">
            <a:alphaModFix/>
          </a:blip>
          <a:srcRect/>
          <a:stretch/>
        </p:blipFill>
        <p:spPr>
          <a:xfrm>
            <a:off x="8556534" y="7546"/>
            <a:ext cx="455700" cy="686175"/>
          </a:xfrm>
          <a:prstGeom prst="rect">
            <a:avLst/>
          </a:prstGeom>
          <a:noFill/>
          <a:ln>
            <a:noFill/>
          </a:ln>
        </p:spPr>
      </p:pic>
      <p:sp>
        <p:nvSpPr>
          <p:cNvPr id="467" name="Google Shape;467;p46"/>
          <p:cNvSpPr txBox="1"/>
          <p:nvPr/>
        </p:nvSpPr>
        <p:spPr>
          <a:xfrm>
            <a:off x="360725" y="892425"/>
            <a:ext cx="8082600" cy="3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latin typeface="Corbel"/>
                <a:ea typeface="Corbel"/>
                <a:cs typeface="Corbel"/>
                <a:sym typeface="Corbel"/>
              </a:rPr>
              <a:t>Couteau avant :</a:t>
            </a:r>
            <a:endParaRPr sz="1800" b="1">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5 trous de réglage</a:t>
            </a:r>
            <a:endParaRPr sz="1800">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tous les 15 mm à partir de 53 mm</a:t>
            </a:r>
            <a:endParaRPr sz="1800">
              <a:latin typeface="Corbel"/>
              <a:ea typeface="Corbel"/>
              <a:cs typeface="Corbel"/>
              <a:sym typeface="Corbel"/>
            </a:endParaRPr>
          </a:p>
          <a:p>
            <a:pPr marL="0" lvl="0" indent="0" algn="l" rtl="0">
              <a:spcBef>
                <a:spcPts val="0"/>
              </a:spcBef>
              <a:spcAft>
                <a:spcPts val="0"/>
              </a:spcAft>
              <a:buNone/>
            </a:pPr>
            <a:endParaRPr sz="1800" b="1">
              <a:latin typeface="Corbel"/>
              <a:ea typeface="Corbel"/>
              <a:cs typeface="Corbel"/>
              <a:sym typeface="Corbel"/>
            </a:endParaRPr>
          </a:p>
          <a:p>
            <a:pPr marL="0" lvl="0" indent="0" algn="l" rtl="0">
              <a:spcBef>
                <a:spcPts val="0"/>
              </a:spcBef>
              <a:spcAft>
                <a:spcPts val="0"/>
              </a:spcAft>
              <a:buNone/>
            </a:pPr>
            <a:endParaRPr sz="1800" b="1">
              <a:latin typeface="Corbel"/>
              <a:ea typeface="Corbel"/>
              <a:cs typeface="Corbel"/>
              <a:sym typeface="Corbel"/>
            </a:endParaRPr>
          </a:p>
          <a:p>
            <a:pPr marL="0" lvl="0" indent="0" algn="l" rtl="0">
              <a:spcBef>
                <a:spcPts val="0"/>
              </a:spcBef>
              <a:spcAft>
                <a:spcPts val="0"/>
              </a:spcAft>
              <a:buNone/>
            </a:pPr>
            <a:endParaRPr sz="1800" b="1">
              <a:latin typeface="Corbel"/>
              <a:ea typeface="Corbel"/>
              <a:cs typeface="Corbel"/>
              <a:sym typeface="Corbel"/>
            </a:endParaRPr>
          </a:p>
          <a:p>
            <a:pPr marL="0" lvl="0" indent="0" algn="l" rtl="0">
              <a:spcBef>
                <a:spcPts val="0"/>
              </a:spcBef>
              <a:spcAft>
                <a:spcPts val="0"/>
              </a:spcAft>
              <a:buNone/>
            </a:pPr>
            <a:endParaRPr sz="1800" b="1">
              <a:latin typeface="Corbel"/>
              <a:ea typeface="Corbel"/>
              <a:cs typeface="Corbel"/>
              <a:sym typeface="Corbel"/>
            </a:endParaRPr>
          </a:p>
          <a:p>
            <a:pPr marL="0" lvl="0" indent="0" algn="l" rtl="0">
              <a:spcBef>
                <a:spcPts val="0"/>
              </a:spcBef>
              <a:spcAft>
                <a:spcPts val="0"/>
              </a:spcAft>
              <a:buNone/>
            </a:pPr>
            <a:r>
              <a:rPr lang="fr-FR" sz="1800" b="1">
                <a:latin typeface="Corbel"/>
                <a:ea typeface="Corbel"/>
                <a:cs typeface="Corbel"/>
                <a:sym typeface="Corbel"/>
              </a:rPr>
              <a:t>Couteau arrière:</a:t>
            </a:r>
            <a:endParaRPr sz="1800" b="1">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4 trous de réglage</a:t>
            </a:r>
            <a:endParaRPr sz="1800">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tous les 15 mm à partir de 124 mm</a:t>
            </a:r>
            <a:endParaRPr sz="1800">
              <a:latin typeface="Corbel"/>
              <a:ea typeface="Corbel"/>
              <a:cs typeface="Corbel"/>
              <a:sym typeface="Corbel"/>
            </a:endParaRPr>
          </a:p>
        </p:txBody>
      </p:sp>
      <p:pic>
        <p:nvPicPr>
          <p:cNvPr id="468" name="Google Shape;468;p46"/>
          <p:cNvPicPr preferRelativeResize="0"/>
          <p:nvPr/>
        </p:nvPicPr>
        <p:blipFill>
          <a:blip r:embed="rId4">
            <a:alphaModFix/>
          </a:blip>
          <a:stretch>
            <a:fillRect/>
          </a:stretch>
        </p:blipFill>
        <p:spPr>
          <a:xfrm>
            <a:off x="4128975" y="983959"/>
            <a:ext cx="4979425" cy="1796024"/>
          </a:xfrm>
          <a:prstGeom prst="rect">
            <a:avLst/>
          </a:prstGeom>
          <a:noFill/>
          <a:ln>
            <a:noFill/>
          </a:ln>
        </p:spPr>
      </p:pic>
      <p:pic>
        <p:nvPicPr>
          <p:cNvPr id="469" name="Google Shape;469;p46"/>
          <p:cNvPicPr preferRelativeResize="0"/>
          <p:nvPr/>
        </p:nvPicPr>
        <p:blipFill>
          <a:blip r:embed="rId5">
            <a:alphaModFix/>
          </a:blip>
          <a:stretch>
            <a:fillRect/>
          </a:stretch>
        </p:blipFill>
        <p:spPr>
          <a:xfrm>
            <a:off x="4214725" y="2907800"/>
            <a:ext cx="4538052" cy="2098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7"/>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35</a:t>
            </a:fld>
            <a:endParaRPr/>
          </a:p>
        </p:txBody>
      </p:sp>
      <p:sp>
        <p:nvSpPr>
          <p:cNvPr id="476" name="Google Shape;476;p47"/>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Analytique</a:t>
            </a:r>
            <a:endParaRPr/>
          </a:p>
        </p:txBody>
      </p:sp>
      <p:sp>
        <p:nvSpPr>
          <p:cNvPr id="477" name="Google Shape;477;p47"/>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EDP</a:t>
            </a:r>
            <a:endParaRPr sz="1800" b="0" i="0" u="none" strike="noStrike" cap="none">
              <a:solidFill>
                <a:srgbClr val="980000"/>
              </a:solidFill>
              <a:latin typeface="Arial"/>
              <a:ea typeface="Arial"/>
              <a:cs typeface="Arial"/>
              <a:sym typeface="Arial"/>
            </a:endParaRPr>
          </a:p>
        </p:txBody>
      </p:sp>
      <p:sp>
        <p:nvSpPr>
          <p:cNvPr id="478" name="Google Shape;478;p47"/>
          <p:cNvSpPr txBox="1">
            <a:spLocks noGrp="1"/>
          </p:cNvSpPr>
          <p:nvPr>
            <p:ph type="body" idx="1"/>
          </p:nvPr>
        </p:nvSpPr>
        <p:spPr>
          <a:xfrm>
            <a:off x="251550" y="681525"/>
            <a:ext cx="8640900" cy="363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2800"/>
              <a:buNone/>
            </a:pPr>
            <a:r>
              <a:rPr lang="fr-FR" sz="1800"/>
              <a:t>Pour la détermination du roll gradient : </a:t>
            </a:r>
            <a:endParaRPr sz="1800"/>
          </a:p>
          <a:p>
            <a:pPr marL="0" lvl="0" indent="0" algn="l" rtl="0">
              <a:lnSpc>
                <a:spcPct val="100000"/>
              </a:lnSpc>
              <a:spcBef>
                <a:spcPts val="560"/>
              </a:spcBef>
              <a:spcAft>
                <a:spcPts val="0"/>
              </a:spcAft>
              <a:buSzPts val="2800"/>
              <a:buNone/>
            </a:pPr>
            <a:r>
              <a:rPr lang="fr-FR" sz="1800" b="0"/>
              <a:t>On trouve 1°/g pour Vulcanix avec les calculs. </a:t>
            </a:r>
            <a:endParaRPr sz="1800" b="0"/>
          </a:p>
          <a:p>
            <a:pPr marL="0" lvl="0" indent="0" algn="l" rtl="0">
              <a:lnSpc>
                <a:spcPct val="100000"/>
              </a:lnSpc>
              <a:spcBef>
                <a:spcPts val="560"/>
              </a:spcBef>
              <a:spcAft>
                <a:spcPts val="0"/>
              </a:spcAft>
              <a:buSzPts val="2800"/>
              <a:buNone/>
            </a:pPr>
            <a:r>
              <a:rPr lang="fr-FR" sz="1800" b="0"/>
              <a:t>Tilt test réalisé pour estimer le roll gradient : 8°/g</a:t>
            </a:r>
            <a:endParaRPr sz="1800" b="0"/>
          </a:p>
          <a:p>
            <a:pPr marL="0" lvl="0" indent="0" algn="l" rtl="0">
              <a:lnSpc>
                <a:spcPct val="100000"/>
              </a:lnSpc>
              <a:spcBef>
                <a:spcPts val="560"/>
              </a:spcBef>
              <a:spcAft>
                <a:spcPts val="0"/>
              </a:spcAft>
              <a:buSzPts val="2800"/>
              <a:buNone/>
            </a:pPr>
            <a:r>
              <a:rPr lang="fr-FR" sz="1800" b="0"/>
              <a:t>-&gt; J’ai choisi de viser beaucoup plus bas (la valeur voulue en réalité est plus autour de 1,4°/g)</a:t>
            </a:r>
            <a:endParaRPr sz="1800" b="0"/>
          </a:p>
        </p:txBody>
      </p:sp>
      <p:pic>
        <p:nvPicPr>
          <p:cNvPr id="479" name="Google Shape;479;p47"/>
          <p:cNvPicPr preferRelativeResize="0"/>
          <p:nvPr/>
        </p:nvPicPr>
        <p:blipFill rotWithShape="1">
          <a:blip r:embed="rId3">
            <a:alphaModFix/>
          </a:blip>
          <a:srcRect/>
          <a:stretch/>
        </p:blipFill>
        <p:spPr>
          <a:xfrm>
            <a:off x="8556534" y="7546"/>
            <a:ext cx="455700" cy="686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36</a:t>
            </a:fld>
            <a:endParaRPr/>
          </a:p>
        </p:txBody>
      </p:sp>
      <p:sp>
        <p:nvSpPr>
          <p:cNvPr id="486" name="Google Shape;486;p48"/>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sp>
        <p:nvSpPr>
          <p:cNvPr id="487" name="Google Shape;487;p48"/>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488" name="Google Shape;488;p48"/>
          <p:cNvPicPr preferRelativeResize="0"/>
          <p:nvPr/>
        </p:nvPicPr>
        <p:blipFill rotWithShape="1">
          <a:blip r:embed="rId3">
            <a:alphaModFix/>
          </a:blip>
          <a:srcRect r="47282"/>
          <a:stretch/>
        </p:blipFill>
        <p:spPr>
          <a:xfrm>
            <a:off x="8538350" y="47238"/>
            <a:ext cx="426500" cy="606775"/>
          </a:xfrm>
          <a:prstGeom prst="rect">
            <a:avLst/>
          </a:prstGeom>
          <a:noFill/>
          <a:ln>
            <a:noFill/>
          </a:ln>
        </p:spPr>
      </p:pic>
      <p:pic>
        <p:nvPicPr>
          <p:cNvPr id="489" name="Google Shape;489;p48"/>
          <p:cNvPicPr preferRelativeResize="0"/>
          <p:nvPr/>
        </p:nvPicPr>
        <p:blipFill>
          <a:blip r:embed="rId4">
            <a:alphaModFix/>
          </a:blip>
          <a:stretch>
            <a:fillRect/>
          </a:stretch>
        </p:blipFill>
        <p:spPr>
          <a:xfrm>
            <a:off x="342975" y="833925"/>
            <a:ext cx="4183301" cy="3309450"/>
          </a:xfrm>
          <a:prstGeom prst="rect">
            <a:avLst/>
          </a:prstGeom>
          <a:noFill/>
          <a:ln>
            <a:noFill/>
          </a:ln>
        </p:spPr>
      </p:pic>
      <p:pic>
        <p:nvPicPr>
          <p:cNvPr id="490" name="Google Shape;490;p48"/>
          <p:cNvPicPr preferRelativeResize="0"/>
          <p:nvPr/>
        </p:nvPicPr>
        <p:blipFill>
          <a:blip r:embed="rId5">
            <a:alphaModFix/>
          </a:blip>
          <a:stretch>
            <a:fillRect/>
          </a:stretch>
        </p:blipFill>
        <p:spPr>
          <a:xfrm>
            <a:off x="4608575" y="833925"/>
            <a:ext cx="4383026" cy="3335375"/>
          </a:xfrm>
          <a:prstGeom prst="rect">
            <a:avLst/>
          </a:prstGeom>
          <a:noFill/>
          <a:ln>
            <a:noFill/>
          </a:ln>
        </p:spPr>
      </p:pic>
      <p:sp>
        <p:nvSpPr>
          <p:cNvPr id="491" name="Google Shape;491;p48"/>
          <p:cNvSpPr txBox="1"/>
          <p:nvPr/>
        </p:nvSpPr>
        <p:spPr>
          <a:xfrm>
            <a:off x="5102350" y="4143375"/>
            <a:ext cx="31920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Barre anti roulis avant</a:t>
            </a:r>
            <a:r>
              <a:rPr lang="fr-FR"/>
              <a:t> </a:t>
            </a:r>
            <a:endParaRPr/>
          </a:p>
        </p:txBody>
      </p:sp>
      <p:sp>
        <p:nvSpPr>
          <p:cNvPr id="492" name="Google Shape;492;p48"/>
          <p:cNvSpPr txBox="1"/>
          <p:nvPr/>
        </p:nvSpPr>
        <p:spPr>
          <a:xfrm>
            <a:off x="1416575" y="4143375"/>
            <a:ext cx="31920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Barre anti roulis arrière </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9"/>
          <p:cNvSpPr txBox="1">
            <a:spLocks noGrp="1"/>
          </p:cNvSpPr>
          <p:nvPr>
            <p:ph type="body" idx="1"/>
          </p:nvPr>
        </p:nvSpPr>
        <p:spPr>
          <a:xfrm>
            <a:off x="192475" y="891300"/>
            <a:ext cx="32586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de la biellette avant : </a:t>
            </a:r>
            <a:endParaRPr sz="1900">
              <a:solidFill>
                <a:srgbClr val="FF0000"/>
              </a:solidFill>
            </a:endParaRPr>
          </a:p>
          <a:p>
            <a:pPr marL="457200" lvl="0" indent="-342900" algn="l" rtl="0">
              <a:spcBef>
                <a:spcPts val="560"/>
              </a:spcBef>
              <a:spcAft>
                <a:spcPts val="0"/>
              </a:spcAft>
              <a:buSzPts val="1800"/>
              <a:buChar char="-"/>
            </a:pPr>
            <a:r>
              <a:rPr lang="fr-FR" sz="1800" b="0"/>
              <a:t>dimensionnement : M6 en qualité 12.9 (Fn&gt;5200N)</a:t>
            </a:r>
            <a:endParaRPr sz="1800" b="0"/>
          </a:p>
          <a:p>
            <a:pPr marL="457200" lvl="0" indent="-342900" algn="l" rtl="0">
              <a:spcBef>
                <a:spcPts val="0"/>
              </a:spcBef>
              <a:spcAft>
                <a:spcPts val="0"/>
              </a:spcAft>
              <a:buSzPts val="1800"/>
              <a:buChar char="-"/>
            </a:pPr>
            <a:r>
              <a:rPr lang="fr-FR" sz="1800" b="0"/>
              <a:t>Problème : longueur très faible (57 mm)</a:t>
            </a:r>
            <a:endParaRPr sz="1800" b="0"/>
          </a:p>
          <a:p>
            <a:pPr marL="0" lvl="0" indent="0" algn="l" rtl="0">
              <a:spcBef>
                <a:spcPts val="560"/>
              </a:spcBef>
              <a:spcAft>
                <a:spcPts val="0"/>
              </a:spcAft>
              <a:buNone/>
            </a:pPr>
            <a:endParaRPr sz="1800"/>
          </a:p>
          <a:p>
            <a:pPr marL="0" lvl="0" indent="0" algn="l" rtl="0">
              <a:spcBef>
                <a:spcPts val="560"/>
              </a:spcBef>
              <a:spcAft>
                <a:spcPts val="0"/>
              </a:spcAft>
              <a:buNone/>
            </a:pPr>
            <a:r>
              <a:rPr lang="fr-FR" sz="1800"/>
              <a:t>Solution : </a:t>
            </a:r>
            <a:r>
              <a:rPr lang="fr-FR" sz="1800" b="0"/>
              <a:t>deux embouts à filetage mâle et femelle</a:t>
            </a:r>
            <a:r>
              <a:rPr lang="fr-FR" sz="1800"/>
              <a:t> (SKF)</a:t>
            </a:r>
            <a:endParaRPr sz="1800"/>
          </a:p>
          <a:p>
            <a:pPr marL="0" lvl="0" indent="0" algn="l" rtl="0">
              <a:spcBef>
                <a:spcPts val="560"/>
              </a:spcBef>
              <a:spcAft>
                <a:spcPts val="0"/>
              </a:spcAft>
              <a:buNone/>
            </a:pPr>
            <a:endParaRPr sz="2400"/>
          </a:p>
          <a:p>
            <a:pPr marL="0" lvl="0" indent="0" algn="l" rtl="0">
              <a:spcBef>
                <a:spcPts val="560"/>
              </a:spcBef>
              <a:spcAft>
                <a:spcPts val="0"/>
              </a:spcAft>
              <a:buNone/>
            </a:pPr>
            <a:endParaRPr sz="2400"/>
          </a:p>
          <a:p>
            <a:pPr marL="0" lvl="0" indent="0" algn="l" rtl="0">
              <a:spcBef>
                <a:spcPts val="560"/>
              </a:spcBef>
              <a:spcAft>
                <a:spcPts val="0"/>
              </a:spcAft>
              <a:buNone/>
            </a:pPr>
            <a:endParaRPr sz="2400"/>
          </a:p>
        </p:txBody>
      </p:sp>
      <p:sp>
        <p:nvSpPr>
          <p:cNvPr id="499" name="Google Shape;499;p4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37</a:t>
            </a:fld>
            <a:endParaRPr/>
          </a:p>
        </p:txBody>
      </p:sp>
      <p:sp>
        <p:nvSpPr>
          <p:cNvPr id="500" name="Google Shape;500;p49"/>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pic>
        <p:nvPicPr>
          <p:cNvPr id="501" name="Google Shape;501;p49"/>
          <p:cNvPicPr preferRelativeResize="0"/>
          <p:nvPr/>
        </p:nvPicPr>
        <p:blipFill>
          <a:blip r:embed="rId3">
            <a:alphaModFix/>
          </a:blip>
          <a:stretch>
            <a:fillRect/>
          </a:stretch>
        </p:blipFill>
        <p:spPr>
          <a:xfrm>
            <a:off x="3486350" y="799825"/>
            <a:ext cx="2666925" cy="2375750"/>
          </a:xfrm>
          <a:prstGeom prst="rect">
            <a:avLst/>
          </a:prstGeom>
          <a:noFill/>
          <a:ln>
            <a:noFill/>
          </a:ln>
        </p:spPr>
      </p:pic>
      <p:pic>
        <p:nvPicPr>
          <p:cNvPr id="502" name="Google Shape;502;p49"/>
          <p:cNvPicPr preferRelativeResize="0"/>
          <p:nvPr/>
        </p:nvPicPr>
        <p:blipFill>
          <a:blip r:embed="rId4">
            <a:alphaModFix/>
          </a:blip>
          <a:stretch>
            <a:fillRect/>
          </a:stretch>
        </p:blipFill>
        <p:spPr>
          <a:xfrm>
            <a:off x="6361075" y="799825"/>
            <a:ext cx="2613325" cy="2375750"/>
          </a:xfrm>
          <a:prstGeom prst="rect">
            <a:avLst/>
          </a:prstGeom>
          <a:noFill/>
          <a:ln>
            <a:noFill/>
          </a:ln>
        </p:spPr>
      </p:pic>
      <p:sp>
        <p:nvSpPr>
          <p:cNvPr id="503" name="Google Shape;503;p49"/>
          <p:cNvSpPr txBox="1"/>
          <p:nvPr/>
        </p:nvSpPr>
        <p:spPr>
          <a:xfrm>
            <a:off x="3593325" y="3258750"/>
            <a:ext cx="2488500" cy="5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Hauteur : 30 mm</a:t>
            </a:r>
            <a:endParaRPr/>
          </a:p>
          <a:p>
            <a:pPr marL="0" lvl="0" indent="0" algn="l" rtl="0">
              <a:spcBef>
                <a:spcPts val="0"/>
              </a:spcBef>
              <a:spcAft>
                <a:spcPts val="0"/>
              </a:spcAft>
              <a:buNone/>
            </a:pPr>
            <a:r>
              <a:rPr lang="fr-FR"/>
              <a:t>Masse : 20 g.</a:t>
            </a:r>
            <a:endParaRPr/>
          </a:p>
        </p:txBody>
      </p:sp>
      <p:sp>
        <p:nvSpPr>
          <p:cNvPr id="504" name="Google Shape;504;p49"/>
          <p:cNvSpPr txBox="1"/>
          <p:nvPr/>
        </p:nvSpPr>
        <p:spPr>
          <a:xfrm>
            <a:off x="6305288" y="3293875"/>
            <a:ext cx="2488500" cy="5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Hauteur : 36 mm</a:t>
            </a:r>
            <a:endParaRPr/>
          </a:p>
          <a:p>
            <a:pPr marL="0" lvl="0" indent="0" algn="l" rtl="0">
              <a:spcBef>
                <a:spcPts val="0"/>
              </a:spcBef>
              <a:spcAft>
                <a:spcPts val="0"/>
              </a:spcAft>
              <a:buNone/>
            </a:pPr>
            <a:r>
              <a:rPr lang="fr-FR"/>
              <a:t>Masse : 17 g.</a:t>
            </a:r>
            <a:endParaRPr/>
          </a:p>
        </p:txBody>
      </p:sp>
      <p:sp>
        <p:nvSpPr>
          <p:cNvPr id="505" name="Google Shape;505;p49"/>
          <p:cNvSpPr txBox="1"/>
          <p:nvPr/>
        </p:nvSpPr>
        <p:spPr>
          <a:xfrm>
            <a:off x="3712125" y="3929925"/>
            <a:ext cx="45555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Masse d’une biellette : 49 g (avec écrou)</a:t>
            </a:r>
            <a:endParaRPr b="1"/>
          </a:p>
        </p:txBody>
      </p:sp>
      <p:sp>
        <p:nvSpPr>
          <p:cNvPr id="506" name="Google Shape;506;p49"/>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507" name="Google Shape;507;p49"/>
          <p:cNvPicPr preferRelativeResize="0"/>
          <p:nvPr/>
        </p:nvPicPr>
        <p:blipFill rotWithShape="1">
          <a:blip r:embed="rId5">
            <a:alphaModFix/>
          </a:blip>
          <a:srcRect r="47282"/>
          <a:stretch/>
        </p:blipFill>
        <p:spPr>
          <a:xfrm>
            <a:off x="8538350" y="47238"/>
            <a:ext cx="426500" cy="606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0"/>
          <p:cNvSpPr txBox="1">
            <a:spLocks noGrp="1"/>
          </p:cNvSpPr>
          <p:nvPr>
            <p:ph type="body" idx="1"/>
          </p:nvPr>
        </p:nvSpPr>
        <p:spPr>
          <a:xfrm>
            <a:off x="130675" y="780400"/>
            <a:ext cx="32430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de la biellette arrière : </a:t>
            </a:r>
            <a:endParaRPr sz="1900">
              <a:solidFill>
                <a:srgbClr val="FF0000"/>
              </a:solidFill>
            </a:endParaRPr>
          </a:p>
          <a:p>
            <a:pPr marL="457200" lvl="0" indent="-342900" algn="l" rtl="0">
              <a:spcBef>
                <a:spcPts val="560"/>
              </a:spcBef>
              <a:spcAft>
                <a:spcPts val="0"/>
              </a:spcAft>
              <a:buSzPts val="1800"/>
              <a:buChar char="-"/>
            </a:pPr>
            <a:r>
              <a:rPr lang="fr-FR" sz="1800" b="0"/>
              <a:t>dimensionnement : M6 en qualité 12.9 (Fn&gt;5200N)</a:t>
            </a:r>
            <a:endParaRPr sz="1800" b="0"/>
          </a:p>
          <a:p>
            <a:pPr marL="457200" lvl="0" indent="-342900" algn="l" rtl="0">
              <a:spcBef>
                <a:spcPts val="0"/>
              </a:spcBef>
              <a:spcAft>
                <a:spcPts val="0"/>
              </a:spcAft>
              <a:buSzPts val="1800"/>
              <a:buChar char="-"/>
            </a:pPr>
            <a:r>
              <a:rPr lang="fr-FR" sz="1800" b="0"/>
              <a:t>longueur 82 mm rotule à rotule.</a:t>
            </a:r>
            <a:endParaRPr sz="1800" b="0"/>
          </a:p>
          <a:p>
            <a:pPr marL="0" lvl="0" indent="0" algn="l" rtl="0">
              <a:spcBef>
                <a:spcPts val="560"/>
              </a:spcBef>
              <a:spcAft>
                <a:spcPts val="0"/>
              </a:spcAft>
              <a:buNone/>
            </a:pPr>
            <a:endParaRPr sz="1800"/>
          </a:p>
          <a:p>
            <a:pPr marL="0" lvl="0" indent="0" algn="l" rtl="0">
              <a:spcBef>
                <a:spcPts val="560"/>
              </a:spcBef>
              <a:spcAft>
                <a:spcPts val="0"/>
              </a:spcAft>
              <a:buNone/>
            </a:pPr>
            <a:r>
              <a:rPr lang="fr-FR" sz="1800"/>
              <a:t>Solution : </a:t>
            </a:r>
            <a:r>
              <a:rPr lang="fr-FR" sz="1800" b="0"/>
              <a:t>deux embouts à filetage mâle (SKF) &amp; tube taraudé 36 mm alu 2017 A </a:t>
            </a:r>
            <a:r>
              <a:rPr lang="fr-FR" sz="1800"/>
              <a:t>(Boisard ou la Mâche). </a:t>
            </a:r>
            <a:endParaRPr sz="2400"/>
          </a:p>
          <a:p>
            <a:pPr marL="0" lvl="0" indent="0" algn="l" rtl="0">
              <a:spcBef>
                <a:spcPts val="560"/>
              </a:spcBef>
              <a:spcAft>
                <a:spcPts val="0"/>
              </a:spcAft>
              <a:buNone/>
            </a:pPr>
            <a:endParaRPr sz="2400"/>
          </a:p>
          <a:p>
            <a:pPr marL="0" lvl="0" indent="0" algn="l" rtl="0">
              <a:spcBef>
                <a:spcPts val="560"/>
              </a:spcBef>
              <a:spcAft>
                <a:spcPts val="0"/>
              </a:spcAft>
              <a:buNone/>
            </a:pPr>
            <a:endParaRPr sz="2400"/>
          </a:p>
        </p:txBody>
      </p:sp>
      <p:sp>
        <p:nvSpPr>
          <p:cNvPr id="514" name="Google Shape;514;p5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38</a:t>
            </a:fld>
            <a:endParaRPr/>
          </a:p>
        </p:txBody>
      </p:sp>
      <p:sp>
        <p:nvSpPr>
          <p:cNvPr id="515" name="Google Shape;515;p50"/>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sp>
        <p:nvSpPr>
          <p:cNvPr id="516" name="Google Shape;516;p50"/>
          <p:cNvSpPr txBox="1"/>
          <p:nvPr/>
        </p:nvSpPr>
        <p:spPr>
          <a:xfrm>
            <a:off x="6931250" y="2885400"/>
            <a:ext cx="19332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Hauteur : 36 mm</a:t>
            </a:r>
            <a:endParaRPr/>
          </a:p>
          <a:p>
            <a:pPr marL="0" lvl="0" indent="0" algn="l" rtl="0">
              <a:spcBef>
                <a:spcPts val="0"/>
              </a:spcBef>
              <a:spcAft>
                <a:spcPts val="0"/>
              </a:spcAft>
              <a:buNone/>
            </a:pPr>
            <a:r>
              <a:rPr lang="fr-FR"/>
              <a:t>Masse : 17 g.</a:t>
            </a:r>
            <a:endParaRPr/>
          </a:p>
          <a:p>
            <a:pPr marL="0" lvl="0" indent="0" algn="l" rtl="0">
              <a:spcBef>
                <a:spcPts val="0"/>
              </a:spcBef>
              <a:spcAft>
                <a:spcPts val="0"/>
              </a:spcAft>
              <a:buNone/>
            </a:pPr>
            <a:r>
              <a:rPr lang="fr-FR"/>
              <a:t>Quantité : 4</a:t>
            </a:r>
            <a:endParaRPr/>
          </a:p>
        </p:txBody>
      </p:sp>
      <p:sp>
        <p:nvSpPr>
          <p:cNvPr id="517" name="Google Shape;517;p50"/>
          <p:cNvSpPr txBox="1"/>
          <p:nvPr/>
        </p:nvSpPr>
        <p:spPr>
          <a:xfrm>
            <a:off x="3676500" y="4434775"/>
            <a:ext cx="45555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Masse d’une biellette : 45 g (avec écrou)</a:t>
            </a:r>
            <a:endParaRPr b="1"/>
          </a:p>
        </p:txBody>
      </p:sp>
      <p:sp>
        <p:nvSpPr>
          <p:cNvPr id="518" name="Google Shape;518;p50"/>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519" name="Google Shape;519;p50"/>
          <p:cNvPicPr preferRelativeResize="0"/>
          <p:nvPr/>
        </p:nvPicPr>
        <p:blipFill rotWithShape="1">
          <a:blip r:embed="rId3">
            <a:alphaModFix/>
          </a:blip>
          <a:srcRect r="47282"/>
          <a:stretch/>
        </p:blipFill>
        <p:spPr>
          <a:xfrm>
            <a:off x="8538350" y="47238"/>
            <a:ext cx="426500" cy="606775"/>
          </a:xfrm>
          <a:prstGeom prst="rect">
            <a:avLst/>
          </a:prstGeom>
          <a:noFill/>
          <a:ln>
            <a:noFill/>
          </a:ln>
        </p:spPr>
      </p:pic>
      <p:pic>
        <p:nvPicPr>
          <p:cNvPr id="520" name="Google Shape;520;p50"/>
          <p:cNvPicPr preferRelativeResize="0"/>
          <p:nvPr/>
        </p:nvPicPr>
        <p:blipFill>
          <a:blip r:embed="rId4">
            <a:alphaModFix/>
          </a:blip>
          <a:stretch>
            <a:fillRect/>
          </a:stretch>
        </p:blipFill>
        <p:spPr>
          <a:xfrm>
            <a:off x="6931250" y="780387"/>
            <a:ext cx="2072750" cy="2105001"/>
          </a:xfrm>
          <a:prstGeom prst="rect">
            <a:avLst/>
          </a:prstGeom>
          <a:noFill/>
          <a:ln>
            <a:noFill/>
          </a:ln>
        </p:spPr>
      </p:pic>
      <p:pic>
        <p:nvPicPr>
          <p:cNvPr id="521" name="Google Shape;521;p50"/>
          <p:cNvPicPr preferRelativeResize="0"/>
          <p:nvPr/>
        </p:nvPicPr>
        <p:blipFill>
          <a:blip r:embed="rId5">
            <a:alphaModFix/>
          </a:blip>
          <a:stretch>
            <a:fillRect/>
          </a:stretch>
        </p:blipFill>
        <p:spPr>
          <a:xfrm>
            <a:off x="3526075" y="833917"/>
            <a:ext cx="3252773" cy="312744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1"/>
          <p:cNvSpPr txBox="1">
            <a:spLocks noGrp="1"/>
          </p:cNvSpPr>
          <p:nvPr>
            <p:ph type="body" idx="1"/>
          </p:nvPr>
        </p:nvSpPr>
        <p:spPr>
          <a:xfrm>
            <a:off x="88175" y="843550"/>
            <a:ext cx="4114800" cy="34281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du Pivot :</a:t>
            </a:r>
            <a:endParaRPr sz="1900">
              <a:solidFill>
                <a:srgbClr val="FF0000"/>
              </a:solidFill>
            </a:endParaRPr>
          </a:p>
          <a:p>
            <a:pPr marL="457200" lvl="0" indent="-342900" algn="l" rtl="0">
              <a:spcBef>
                <a:spcPts val="560"/>
              </a:spcBef>
              <a:spcAft>
                <a:spcPts val="0"/>
              </a:spcAft>
              <a:buClr>
                <a:srgbClr val="000000"/>
              </a:buClr>
              <a:buSzPts val="1800"/>
              <a:buChar char="-"/>
            </a:pPr>
            <a:r>
              <a:rPr lang="fr-FR" sz="1800" b="0">
                <a:solidFill>
                  <a:srgbClr val="000000"/>
                </a:solidFill>
              </a:rPr>
              <a:t>Une vis de serrage &amp; de guidage en translation</a:t>
            </a:r>
            <a:endParaRPr sz="1800" b="0">
              <a:solidFill>
                <a:srgbClr val="000000"/>
              </a:solidFill>
            </a:endParaRPr>
          </a:p>
          <a:p>
            <a:pPr marL="457200" lvl="0" indent="-342900" algn="l" rtl="0">
              <a:spcBef>
                <a:spcPts val="0"/>
              </a:spcBef>
              <a:spcAft>
                <a:spcPts val="0"/>
              </a:spcAft>
              <a:buSzPts val="1800"/>
              <a:buChar char="-"/>
            </a:pPr>
            <a:r>
              <a:rPr lang="fr-FR" sz="1800" b="0"/>
              <a:t>Réalisation par </a:t>
            </a:r>
            <a:r>
              <a:rPr lang="fr-FR" sz="1800"/>
              <a:t>Boisard</a:t>
            </a:r>
            <a:r>
              <a:rPr lang="fr-FR" sz="1800" b="0"/>
              <a:t>. Alu 2017A</a:t>
            </a:r>
            <a:br>
              <a:rPr lang="fr-FR" sz="1800" b="0"/>
            </a:br>
            <a:r>
              <a:rPr lang="fr-FR" sz="1800" b="0"/>
              <a:t>Masse :</a:t>
            </a:r>
            <a:r>
              <a:rPr lang="fr-FR" sz="1800" b="0">
                <a:solidFill>
                  <a:srgbClr val="00FF00"/>
                </a:solidFill>
              </a:rPr>
              <a:t> </a:t>
            </a:r>
            <a:r>
              <a:rPr lang="fr-FR" sz="1800" b="0">
                <a:solidFill>
                  <a:srgbClr val="000000"/>
                </a:solidFill>
              </a:rPr>
              <a:t>30 g</a:t>
            </a:r>
            <a:endParaRPr sz="1800" b="0">
              <a:solidFill>
                <a:srgbClr val="000000"/>
              </a:solidFill>
            </a:endParaRPr>
          </a:p>
          <a:p>
            <a:pPr marL="457200" lvl="0" indent="-342900" algn="l" rtl="0">
              <a:spcBef>
                <a:spcPts val="0"/>
              </a:spcBef>
              <a:spcAft>
                <a:spcPts val="0"/>
              </a:spcAft>
              <a:buSzPts val="1800"/>
              <a:buChar char="-"/>
            </a:pPr>
            <a:r>
              <a:rPr lang="fr-FR" sz="1800" b="0"/>
              <a:t>Coussinet en composite PTFE 151717 E (SKF, quantité 4)</a:t>
            </a:r>
            <a:endParaRPr sz="1800" b="0"/>
          </a:p>
          <a:p>
            <a:pPr marL="0" lvl="0" indent="0" algn="l" rtl="0">
              <a:spcBef>
                <a:spcPts val="560"/>
              </a:spcBef>
              <a:spcAft>
                <a:spcPts val="0"/>
              </a:spcAft>
              <a:buNone/>
            </a:pPr>
            <a:r>
              <a:rPr lang="fr-FR" sz="1600" b="0"/>
              <a:t>charge radiale élevée (statique : 80MPa, dynamique : 250MPa)/ compact / léger (6 g contre 25 g pour une bague en bronze).</a:t>
            </a:r>
            <a:endParaRPr sz="1600" b="0"/>
          </a:p>
          <a:p>
            <a:pPr marL="457200" lvl="0" indent="0" algn="l" rtl="0">
              <a:spcBef>
                <a:spcPts val="560"/>
              </a:spcBef>
              <a:spcAft>
                <a:spcPts val="0"/>
              </a:spcAft>
              <a:buNone/>
            </a:pPr>
            <a:endParaRPr sz="1900"/>
          </a:p>
        </p:txBody>
      </p:sp>
      <p:sp>
        <p:nvSpPr>
          <p:cNvPr id="528" name="Google Shape;528;p5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39</a:t>
            </a:fld>
            <a:endParaRPr/>
          </a:p>
        </p:txBody>
      </p:sp>
      <p:sp>
        <p:nvSpPr>
          <p:cNvPr id="529" name="Google Shape;529;p51"/>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pic>
        <p:nvPicPr>
          <p:cNvPr id="530" name="Google Shape;530;p51"/>
          <p:cNvPicPr preferRelativeResize="0"/>
          <p:nvPr/>
        </p:nvPicPr>
        <p:blipFill>
          <a:blip r:embed="rId3">
            <a:alphaModFix/>
          </a:blip>
          <a:stretch>
            <a:fillRect/>
          </a:stretch>
        </p:blipFill>
        <p:spPr>
          <a:xfrm>
            <a:off x="6542525" y="843550"/>
            <a:ext cx="2251399" cy="1985600"/>
          </a:xfrm>
          <a:prstGeom prst="rect">
            <a:avLst/>
          </a:prstGeom>
          <a:noFill/>
          <a:ln>
            <a:noFill/>
          </a:ln>
        </p:spPr>
      </p:pic>
      <p:pic>
        <p:nvPicPr>
          <p:cNvPr id="531" name="Google Shape;531;p51"/>
          <p:cNvPicPr preferRelativeResize="0"/>
          <p:nvPr/>
        </p:nvPicPr>
        <p:blipFill>
          <a:blip r:embed="rId4">
            <a:alphaModFix/>
          </a:blip>
          <a:stretch>
            <a:fillRect/>
          </a:stretch>
        </p:blipFill>
        <p:spPr>
          <a:xfrm>
            <a:off x="4167875" y="901200"/>
            <a:ext cx="2325199" cy="1910450"/>
          </a:xfrm>
          <a:prstGeom prst="rect">
            <a:avLst/>
          </a:prstGeom>
          <a:noFill/>
          <a:ln>
            <a:noFill/>
          </a:ln>
        </p:spPr>
      </p:pic>
      <p:pic>
        <p:nvPicPr>
          <p:cNvPr id="532" name="Google Shape;532;p51"/>
          <p:cNvPicPr preferRelativeResize="0"/>
          <p:nvPr/>
        </p:nvPicPr>
        <p:blipFill>
          <a:blip r:embed="rId5">
            <a:alphaModFix/>
          </a:blip>
          <a:stretch>
            <a:fillRect/>
          </a:stretch>
        </p:blipFill>
        <p:spPr>
          <a:xfrm>
            <a:off x="4203063" y="2949025"/>
            <a:ext cx="2199875" cy="1763500"/>
          </a:xfrm>
          <a:prstGeom prst="rect">
            <a:avLst/>
          </a:prstGeom>
          <a:noFill/>
          <a:ln>
            <a:noFill/>
          </a:ln>
        </p:spPr>
      </p:pic>
      <p:sp>
        <p:nvSpPr>
          <p:cNvPr id="533" name="Google Shape;533;p51"/>
          <p:cNvSpPr txBox="1"/>
          <p:nvPr/>
        </p:nvSpPr>
        <p:spPr>
          <a:xfrm>
            <a:off x="6457875" y="3018675"/>
            <a:ext cx="2372400" cy="17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600" b="1"/>
              <a:t>Pivot non symétrique car plus léger et surtout plus compact (permet de gagner des positions sur les couteaux) </a:t>
            </a:r>
            <a:endParaRPr sz="1600" b="1"/>
          </a:p>
        </p:txBody>
      </p:sp>
      <p:sp>
        <p:nvSpPr>
          <p:cNvPr id="534" name="Google Shape;534;p51"/>
          <p:cNvSpPr txBox="1"/>
          <p:nvPr/>
        </p:nvSpPr>
        <p:spPr>
          <a:xfrm>
            <a:off x="4623825" y="4677975"/>
            <a:ext cx="17223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environ 2€</a:t>
            </a:r>
            <a:endParaRPr/>
          </a:p>
        </p:txBody>
      </p:sp>
      <p:sp>
        <p:nvSpPr>
          <p:cNvPr id="535" name="Google Shape;535;p51"/>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536" name="Google Shape;536;p51"/>
          <p:cNvPicPr preferRelativeResize="0"/>
          <p:nvPr/>
        </p:nvPicPr>
        <p:blipFill rotWithShape="1">
          <a:blip r:embed="rId6">
            <a:alphaModFix/>
          </a:blip>
          <a:srcRect r="47282"/>
          <a:stretch/>
        </p:blipFill>
        <p:spPr>
          <a:xfrm>
            <a:off x="8538350" y="47238"/>
            <a:ext cx="426500" cy="606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6"/>
          <p:cNvPicPr preferRelativeResize="0"/>
          <p:nvPr/>
        </p:nvPicPr>
        <p:blipFill>
          <a:blip r:embed="rId3">
            <a:alphaModFix/>
          </a:blip>
          <a:stretch>
            <a:fillRect/>
          </a:stretch>
        </p:blipFill>
        <p:spPr>
          <a:xfrm>
            <a:off x="2938510" y="758350"/>
            <a:ext cx="5452965" cy="4319674"/>
          </a:xfrm>
          <a:prstGeom prst="rect">
            <a:avLst/>
          </a:prstGeom>
          <a:noFill/>
          <a:ln>
            <a:noFill/>
          </a:ln>
        </p:spPr>
      </p:pic>
      <p:sp>
        <p:nvSpPr>
          <p:cNvPr id="142" name="Google Shape;142;p16"/>
          <p:cNvSpPr txBox="1">
            <a:spLocks noGrp="1"/>
          </p:cNvSpPr>
          <p:nvPr>
            <p:ph type="body" idx="1"/>
          </p:nvPr>
        </p:nvSpPr>
        <p:spPr>
          <a:xfrm>
            <a:off x="251522" y="843550"/>
            <a:ext cx="4001400" cy="34563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Clr>
                <a:schemeClr val="dk1"/>
              </a:buClr>
              <a:buSzPts val="1100"/>
              <a:buAutoNum type="alphaLcPeriod"/>
            </a:pPr>
            <a:r>
              <a:rPr lang="fr-FR" sz="1100">
                <a:solidFill>
                  <a:schemeClr val="dk1"/>
                </a:solidFill>
              </a:rPr>
              <a:t>Système de freinage</a:t>
            </a:r>
            <a:endParaRPr sz="1100">
              <a:solidFill>
                <a:schemeClr val="dk1"/>
              </a:solidFill>
            </a:endParaRPr>
          </a:p>
          <a:p>
            <a:pPr marL="914400" lvl="1" indent="-298450" algn="l" rtl="0">
              <a:lnSpc>
                <a:spcPct val="100000"/>
              </a:lnSpc>
              <a:spcBef>
                <a:spcPts val="0"/>
              </a:spcBef>
              <a:spcAft>
                <a:spcPts val="0"/>
              </a:spcAft>
              <a:buClr>
                <a:schemeClr val="dk1"/>
              </a:buClr>
              <a:buSzPts val="1100"/>
              <a:buAutoNum type="alphaLcPeriod"/>
            </a:pPr>
            <a:r>
              <a:rPr lang="fr-FR" sz="1100">
                <a:solidFill>
                  <a:schemeClr val="dk1"/>
                </a:solidFill>
              </a:rPr>
              <a:t>Roue équipée</a:t>
            </a:r>
            <a:endParaRPr sz="1100">
              <a:solidFill>
                <a:schemeClr val="dk1"/>
              </a:solidFill>
            </a:endParaRPr>
          </a:p>
          <a:p>
            <a:pPr marL="914400" lvl="1" indent="-298450" algn="l" rtl="0">
              <a:lnSpc>
                <a:spcPct val="100000"/>
              </a:lnSpc>
              <a:spcBef>
                <a:spcPts val="0"/>
              </a:spcBef>
              <a:spcAft>
                <a:spcPts val="0"/>
              </a:spcAft>
              <a:buClr>
                <a:schemeClr val="dk1"/>
              </a:buClr>
              <a:buSzPts val="1100"/>
              <a:buAutoNum type="alphaLcPeriod"/>
            </a:pPr>
            <a:r>
              <a:rPr lang="fr-FR" sz="1100">
                <a:solidFill>
                  <a:schemeClr val="dk1"/>
                </a:solidFill>
              </a:rPr>
              <a:t>Suspension</a:t>
            </a:r>
            <a:endParaRPr sz="1100">
              <a:solidFill>
                <a:schemeClr val="dk1"/>
              </a:solidFill>
            </a:endParaRPr>
          </a:p>
          <a:p>
            <a:pPr marL="914400" lvl="1" indent="-298450" algn="l" rtl="0">
              <a:lnSpc>
                <a:spcPct val="100000"/>
              </a:lnSpc>
              <a:spcBef>
                <a:spcPts val="0"/>
              </a:spcBef>
              <a:spcAft>
                <a:spcPts val="0"/>
              </a:spcAft>
              <a:buClr>
                <a:schemeClr val="dk1"/>
              </a:buClr>
              <a:buSzPts val="1100"/>
              <a:buAutoNum type="alphaLcPeriod"/>
            </a:pPr>
            <a:r>
              <a:rPr lang="fr-FR" sz="1100">
                <a:solidFill>
                  <a:schemeClr val="dk1"/>
                </a:solidFill>
              </a:rPr>
              <a:t>Triangles</a:t>
            </a:r>
            <a:endParaRPr sz="1100">
              <a:solidFill>
                <a:schemeClr val="dk1"/>
              </a:solidFill>
            </a:endParaRPr>
          </a:p>
          <a:p>
            <a:pPr marL="914400" lvl="1" indent="-298450" algn="l" rtl="0">
              <a:lnSpc>
                <a:spcPct val="100000"/>
              </a:lnSpc>
              <a:spcBef>
                <a:spcPts val="0"/>
              </a:spcBef>
              <a:spcAft>
                <a:spcPts val="0"/>
              </a:spcAft>
              <a:buClr>
                <a:schemeClr val="dk1"/>
              </a:buClr>
              <a:buSzPts val="1100"/>
              <a:buAutoNum type="alphaLcPeriod"/>
            </a:pPr>
            <a:r>
              <a:rPr lang="fr-FR" sz="1100">
                <a:solidFill>
                  <a:schemeClr val="dk1"/>
                </a:solidFill>
              </a:rPr>
              <a:t>Direction</a:t>
            </a:r>
            <a:endParaRPr sz="1100">
              <a:solidFill>
                <a:schemeClr val="dk1"/>
              </a:solidFill>
            </a:endParaRPr>
          </a:p>
        </p:txBody>
      </p:sp>
      <p:sp>
        <p:nvSpPr>
          <p:cNvPr id="143" name="Google Shape;143;p16"/>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00"/>
              <a:buNone/>
            </a:pPr>
            <a:fld id="{00000000-1234-1234-1234-123412341234}" type="slidenum">
              <a:rPr lang="fr-FR"/>
              <a:t>4</a:t>
            </a:fld>
            <a:endParaRPr/>
          </a:p>
        </p:txBody>
      </p:sp>
      <p:sp>
        <p:nvSpPr>
          <p:cNvPr id="144" name="Google Shape;144;p16"/>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Liaison au sol mécatronique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2"/>
          <p:cNvSpPr txBox="1">
            <a:spLocks noGrp="1"/>
          </p:cNvSpPr>
          <p:nvPr>
            <p:ph type="body" idx="1"/>
          </p:nvPr>
        </p:nvSpPr>
        <p:spPr>
          <a:xfrm>
            <a:off x="192725" y="872950"/>
            <a:ext cx="3986700" cy="40041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des couteaux :</a:t>
            </a:r>
            <a:r>
              <a:rPr lang="fr-FR">
                <a:solidFill>
                  <a:srgbClr val="FF0000"/>
                </a:solidFill>
              </a:rPr>
              <a:t> </a:t>
            </a:r>
            <a:endParaRPr>
              <a:solidFill>
                <a:srgbClr val="000000"/>
              </a:solidFil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Matériau : </a:t>
            </a:r>
            <a:r>
              <a:rPr lang="fr-FR" sz="1700" b="0">
                <a:solidFill>
                  <a:srgbClr val="000000"/>
                </a:solidFill>
                <a:latin typeface="Arial"/>
                <a:ea typeface="Arial"/>
                <a:cs typeface="Arial"/>
                <a:sym typeface="Arial"/>
              </a:rPr>
              <a:t>S355</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Masse prévisionnelle : </a:t>
            </a:r>
            <a:r>
              <a:rPr lang="fr-FR" sz="1700" b="0">
                <a:solidFill>
                  <a:srgbClr val="000000"/>
                </a:solidFill>
                <a:latin typeface="Arial"/>
                <a:ea typeface="Arial"/>
                <a:cs typeface="Arial"/>
                <a:sym typeface="Arial"/>
              </a:rPr>
              <a:t>44g Av/70 g Ar</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Partenaire concerné : </a:t>
            </a:r>
            <a:r>
              <a:rPr lang="fr-FR" sz="1700" b="0">
                <a:solidFill>
                  <a:srgbClr val="000000"/>
                </a:solidFill>
                <a:latin typeface="Arial"/>
                <a:ea typeface="Arial"/>
                <a:cs typeface="Arial"/>
                <a:sym typeface="Arial"/>
              </a:rPr>
              <a:t>Découpe Laser 3mm La Mache</a:t>
            </a:r>
            <a:endParaRPr sz="170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Cas de charge :</a:t>
            </a:r>
            <a:r>
              <a:rPr lang="fr-FR" sz="1700">
                <a:latin typeface="Arial"/>
                <a:ea typeface="Arial"/>
                <a:cs typeface="Arial"/>
                <a:sym typeface="Arial"/>
              </a:rPr>
              <a:t> </a:t>
            </a:r>
            <a:endParaRPr sz="1700">
              <a:latin typeface="Arial"/>
              <a:ea typeface="Arial"/>
              <a:cs typeface="Arial"/>
              <a:sym typeface="Arial"/>
            </a:endParaRPr>
          </a:p>
          <a:p>
            <a:pPr marL="0" lvl="0" indent="0" algn="l" rtl="0">
              <a:spcBef>
                <a:spcPts val="0"/>
              </a:spcBef>
              <a:spcAft>
                <a:spcPts val="0"/>
              </a:spcAft>
              <a:buClr>
                <a:srgbClr val="000000"/>
              </a:buClr>
              <a:buFont typeface="Arial"/>
              <a:buNone/>
            </a:pPr>
            <a:r>
              <a:rPr lang="fr-FR" sz="1700" b="0">
                <a:latin typeface="Arial"/>
                <a:ea typeface="Arial"/>
                <a:cs typeface="Arial"/>
                <a:sym typeface="Arial"/>
              </a:rPr>
              <a:t>875N Av pour le cas le plus raide/520N à l’Ar pour le cas le plus raide</a:t>
            </a:r>
            <a:endParaRPr sz="1700" b="0">
              <a:latin typeface="Arial"/>
              <a:ea typeface="Arial"/>
              <a:cs typeface="Arial"/>
              <a:sym typeface="Arial"/>
            </a:endParaRPr>
          </a:p>
          <a:p>
            <a:pPr marL="0" lvl="0" indent="0" algn="l" rtl="0">
              <a:spcBef>
                <a:spcPts val="0"/>
              </a:spcBef>
              <a:spcAft>
                <a:spcPts val="0"/>
              </a:spcAft>
              <a:buClr>
                <a:srgbClr val="000000"/>
              </a:buClr>
              <a:buFont typeface="Arial"/>
              <a:buNone/>
            </a:pPr>
            <a:endParaRPr sz="1800" b="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endParaRPr sz="1400" b="0">
              <a:latin typeface="Arial"/>
              <a:ea typeface="Arial"/>
              <a:cs typeface="Arial"/>
              <a:sym typeface="Arial"/>
            </a:endParaRPr>
          </a:p>
          <a:p>
            <a:pPr marL="0" lvl="0" indent="0" algn="l" rtl="0">
              <a:spcBef>
                <a:spcPts val="560"/>
              </a:spcBef>
              <a:spcAft>
                <a:spcPts val="0"/>
              </a:spcAft>
              <a:buNone/>
            </a:pPr>
            <a:endParaRPr sz="1800">
              <a:solidFill>
                <a:srgbClr val="000000"/>
              </a:solidFill>
            </a:endParaRPr>
          </a:p>
        </p:txBody>
      </p:sp>
      <p:sp>
        <p:nvSpPr>
          <p:cNvPr id="543" name="Google Shape;543;p5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40</a:t>
            </a:fld>
            <a:endParaRPr/>
          </a:p>
        </p:txBody>
      </p:sp>
      <p:sp>
        <p:nvSpPr>
          <p:cNvPr id="544" name="Google Shape;544;p52"/>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sp>
        <p:nvSpPr>
          <p:cNvPr id="545" name="Google Shape;545;p52"/>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546" name="Google Shape;546;p52"/>
          <p:cNvPicPr preferRelativeResize="0"/>
          <p:nvPr/>
        </p:nvPicPr>
        <p:blipFill rotWithShape="1">
          <a:blip r:embed="rId3">
            <a:alphaModFix/>
          </a:blip>
          <a:srcRect r="47282"/>
          <a:stretch/>
        </p:blipFill>
        <p:spPr>
          <a:xfrm>
            <a:off x="8538350" y="47238"/>
            <a:ext cx="426500" cy="606775"/>
          </a:xfrm>
          <a:prstGeom prst="rect">
            <a:avLst/>
          </a:prstGeom>
          <a:noFill/>
          <a:ln>
            <a:noFill/>
          </a:ln>
        </p:spPr>
      </p:pic>
      <p:pic>
        <p:nvPicPr>
          <p:cNvPr id="547" name="Google Shape;547;p52"/>
          <p:cNvPicPr preferRelativeResize="0"/>
          <p:nvPr/>
        </p:nvPicPr>
        <p:blipFill>
          <a:blip r:embed="rId4">
            <a:alphaModFix/>
          </a:blip>
          <a:stretch>
            <a:fillRect/>
          </a:stretch>
        </p:blipFill>
        <p:spPr>
          <a:xfrm>
            <a:off x="4128975" y="983959"/>
            <a:ext cx="4979425" cy="1796024"/>
          </a:xfrm>
          <a:prstGeom prst="rect">
            <a:avLst/>
          </a:prstGeom>
          <a:noFill/>
          <a:ln>
            <a:noFill/>
          </a:ln>
        </p:spPr>
      </p:pic>
      <p:pic>
        <p:nvPicPr>
          <p:cNvPr id="548" name="Google Shape;548;p52"/>
          <p:cNvPicPr preferRelativeResize="0"/>
          <p:nvPr/>
        </p:nvPicPr>
        <p:blipFill>
          <a:blip r:embed="rId5">
            <a:alphaModFix/>
          </a:blip>
          <a:stretch>
            <a:fillRect/>
          </a:stretch>
        </p:blipFill>
        <p:spPr>
          <a:xfrm>
            <a:off x="4090775" y="2907800"/>
            <a:ext cx="4979426" cy="20980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3"/>
          <p:cNvSpPr txBox="1">
            <a:spLocks noGrp="1"/>
          </p:cNvSpPr>
          <p:nvPr>
            <p:ph type="body" idx="1"/>
          </p:nvPr>
        </p:nvSpPr>
        <p:spPr>
          <a:xfrm>
            <a:off x="251525" y="843550"/>
            <a:ext cx="4584000" cy="3283800"/>
          </a:xfrm>
          <a:prstGeom prst="rect">
            <a:avLst/>
          </a:prstGeom>
        </p:spPr>
        <p:txBody>
          <a:bodyPr spcFirstLastPara="1" wrap="square" lIns="91425" tIns="91425" rIns="91425" bIns="91425" anchor="t" anchorCtr="0">
            <a:noAutofit/>
          </a:bodyPr>
          <a:lstStyle/>
          <a:p>
            <a:pPr marL="0" lvl="0" indent="0" algn="l" rtl="0">
              <a:lnSpc>
                <a:spcPct val="115000"/>
              </a:lnSpc>
              <a:spcBef>
                <a:spcPts val="560"/>
              </a:spcBef>
              <a:spcAft>
                <a:spcPts val="0"/>
              </a:spcAft>
              <a:buNone/>
            </a:pPr>
            <a:r>
              <a:rPr lang="fr-FR" sz="1900">
                <a:solidFill>
                  <a:srgbClr val="FF0000"/>
                </a:solidFill>
              </a:rPr>
              <a:t>Réalisation des Chapes arrières avec rail :</a:t>
            </a:r>
            <a:endParaRPr sz="1900">
              <a:solidFill>
                <a:srgbClr val="FF0000"/>
              </a:solidFill>
            </a:endParaRPr>
          </a:p>
          <a:p>
            <a:pPr marL="0" lvl="0" indent="0" algn="l" rtl="0">
              <a:lnSpc>
                <a:spcPct val="100000"/>
              </a:lnSpc>
              <a:spcBef>
                <a:spcPts val="560"/>
              </a:spcBef>
              <a:spcAft>
                <a:spcPts val="0"/>
              </a:spcAft>
              <a:buNone/>
            </a:pPr>
            <a:endParaRPr sz="700" b="0">
              <a:latin typeface="Arial"/>
              <a:ea typeface="Arial"/>
              <a:cs typeface="Arial"/>
              <a:sym typeface="Arial"/>
            </a:endParaRPr>
          </a:p>
          <a:p>
            <a:pPr marL="0" lvl="0" indent="0" algn="l" rtl="0">
              <a:lnSpc>
                <a:spcPct val="115000"/>
              </a:lnSpc>
              <a:spcBef>
                <a:spcPts val="560"/>
              </a:spcBef>
              <a:spcAft>
                <a:spcPts val="0"/>
              </a:spcAft>
              <a:buNone/>
            </a:pPr>
            <a:r>
              <a:rPr lang="fr-FR" sz="1700">
                <a:latin typeface="Arial"/>
                <a:ea typeface="Arial"/>
                <a:cs typeface="Arial"/>
                <a:sym typeface="Arial"/>
              </a:rPr>
              <a:t>Matériau : </a:t>
            </a:r>
            <a:r>
              <a:rPr lang="fr-FR" sz="1700" b="0">
                <a:latin typeface="Arial"/>
                <a:ea typeface="Arial"/>
                <a:cs typeface="Arial"/>
                <a:sym typeface="Arial"/>
              </a:rPr>
              <a:t>S355, 3mm d’épaisseur</a:t>
            </a:r>
            <a:endParaRPr sz="1700">
              <a:latin typeface="Arial"/>
              <a:ea typeface="Arial"/>
              <a:cs typeface="Arial"/>
              <a:sym typeface="Arial"/>
            </a:endParaRPr>
          </a:p>
          <a:p>
            <a:pPr marL="0" lvl="0" indent="0" algn="l" rtl="0">
              <a:lnSpc>
                <a:spcPct val="115000"/>
              </a:lnSpc>
              <a:spcBef>
                <a:spcPts val="0"/>
              </a:spcBef>
              <a:spcAft>
                <a:spcPts val="0"/>
              </a:spcAft>
              <a:buNone/>
            </a:pPr>
            <a:r>
              <a:rPr lang="fr-FR" sz="1700">
                <a:latin typeface="Arial"/>
                <a:ea typeface="Arial"/>
                <a:cs typeface="Arial"/>
                <a:sym typeface="Arial"/>
              </a:rPr>
              <a:t>Masse prévisionnelle : </a:t>
            </a:r>
            <a:r>
              <a:rPr lang="fr-FR" sz="1700" b="0">
                <a:latin typeface="Arial"/>
                <a:ea typeface="Arial"/>
                <a:cs typeface="Arial"/>
                <a:sym typeface="Arial"/>
              </a:rPr>
              <a:t>86 g</a:t>
            </a:r>
            <a:endParaRPr sz="17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700">
                <a:latin typeface="Arial"/>
                <a:ea typeface="Arial"/>
                <a:cs typeface="Arial"/>
                <a:sym typeface="Arial"/>
              </a:rPr>
              <a:t>Partenaire concerné : </a:t>
            </a:r>
            <a:r>
              <a:rPr lang="fr-FR" sz="1700" b="0">
                <a:latin typeface="Arial"/>
                <a:ea typeface="Arial"/>
                <a:cs typeface="Arial"/>
                <a:sym typeface="Arial"/>
              </a:rPr>
              <a:t>Découpe Laser La Mache</a:t>
            </a:r>
            <a:endParaRPr sz="17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700">
                <a:latin typeface="Arial"/>
                <a:ea typeface="Arial"/>
                <a:cs typeface="Arial"/>
                <a:sym typeface="Arial"/>
              </a:rPr>
              <a:t>Cas de charge : </a:t>
            </a:r>
            <a:endParaRPr sz="1700">
              <a:latin typeface="Arial"/>
              <a:ea typeface="Arial"/>
              <a:cs typeface="Arial"/>
              <a:sym typeface="Arial"/>
            </a:endParaRPr>
          </a:p>
          <a:p>
            <a:pPr marL="0" lvl="0" indent="0" algn="l" rtl="0">
              <a:lnSpc>
                <a:spcPct val="115000"/>
              </a:lnSpc>
              <a:spcBef>
                <a:spcPts val="0"/>
              </a:spcBef>
              <a:spcAft>
                <a:spcPts val="0"/>
              </a:spcAft>
              <a:buNone/>
            </a:pPr>
            <a:r>
              <a:rPr lang="fr-FR" sz="1700" b="0">
                <a:latin typeface="Arial"/>
                <a:ea typeface="Arial"/>
                <a:cs typeface="Arial"/>
                <a:sym typeface="Arial"/>
              </a:rPr>
              <a:t>541N à 80mm du tube et 1010N à 20mm</a:t>
            </a:r>
            <a:endParaRPr sz="1700" b="0">
              <a:latin typeface="Arial"/>
              <a:ea typeface="Arial"/>
              <a:cs typeface="Arial"/>
              <a:sym typeface="Arial"/>
            </a:endParaRPr>
          </a:p>
          <a:p>
            <a:pPr marL="0" lvl="0" indent="0" algn="l" rtl="0">
              <a:lnSpc>
                <a:spcPct val="115000"/>
              </a:lnSpc>
              <a:spcBef>
                <a:spcPts val="0"/>
              </a:spcBef>
              <a:spcAft>
                <a:spcPts val="0"/>
              </a:spcAft>
              <a:buNone/>
            </a:pPr>
            <a:r>
              <a:rPr lang="fr-FR" sz="1700">
                <a:latin typeface="Arial"/>
                <a:ea typeface="Arial"/>
                <a:cs typeface="Arial"/>
                <a:sym typeface="Arial"/>
              </a:rPr>
              <a:t>Déplacement maximal:</a:t>
            </a:r>
            <a:endParaRPr sz="1700">
              <a:latin typeface="Arial"/>
              <a:ea typeface="Arial"/>
              <a:cs typeface="Arial"/>
              <a:sym typeface="Arial"/>
            </a:endParaRPr>
          </a:p>
          <a:p>
            <a:pPr marL="0" lvl="0" indent="0" algn="l" rtl="0">
              <a:lnSpc>
                <a:spcPct val="115000"/>
              </a:lnSpc>
              <a:spcBef>
                <a:spcPts val="0"/>
              </a:spcBef>
              <a:spcAft>
                <a:spcPts val="0"/>
              </a:spcAft>
              <a:buNone/>
            </a:pPr>
            <a:r>
              <a:rPr lang="fr-FR" sz="1700" b="0">
                <a:latin typeface="Arial"/>
                <a:ea typeface="Arial"/>
                <a:cs typeface="Arial"/>
                <a:sym typeface="Arial"/>
              </a:rPr>
              <a:t>0,6 mm au bout de la chape</a:t>
            </a:r>
            <a:endParaRPr sz="1900">
              <a:solidFill>
                <a:srgbClr val="FF0000"/>
              </a:solidFill>
            </a:endParaRPr>
          </a:p>
        </p:txBody>
      </p:sp>
      <p:sp>
        <p:nvSpPr>
          <p:cNvPr id="555" name="Google Shape;555;p5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41</a:t>
            </a:fld>
            <a:endParaRPr/>
          </a:p>
        </p:txBody>
      </p:sp>
      <p:sp>
        <p:nvSpPr>
          <p:cNvPr id="556" name="Google Shape;556;p53"/>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pic>
        <p:nvPicPr>
          <p:cNvPr id="557" name="Google Shape;557;p53"/>
          <p:cNvPicPr preferRelativeResize="0"/>
          <p:nvPr/>
        </p:nvPicPr>
        <p:blipFill>
          <a:blip r:embed="rId3">
            <a:alphaModFix/>
          </a:blip>
          <a:stretch>
            <a:fillRect/>
          </a:stretch>
        </p:blipFill>
        <p:spPr>
          <a:xfrm>
            <a:off x="8517578" y="19724"/>
            <a:ext cx="590821" cy="590824"/>
          </a:xfrm>
          <a:prstGeom prst="rect">
            <a:avLst/>
          </a:prstGeom>
          <a:noFill/>
          <a:ln>
            <a:noFill/>
          </a:ln>
        </p:spPr>
      </p:pic>
      <p:sp>
        <p:nvSpPr>
          <p:cNvPr id="558" name="Google Shape;558;p53"/>
          <p:cNvSpPr txBox="1"/>
          <p:nvPr/>
        </p:nvSpPr>
        <p:spPr>
          <a:xfrm>
            <a:off x="7690300" y="66900"/>
            <a:ext cx="827400" cy="5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MKI</a:t>
            </a:r>
            <a:endParaRPr sz="1800" b="0" i="0" u="none" strike="noStrike" cap="none">
              <a:solidFill>
                <a:srgbClr val="980000"/>
              </a:solidFill>
              <a:latin typeface="Arial"/>
              <a:ea typeface="Arial"/>
              <a:cs typeface="Arial"/>
              <a:sym typeface="Arial"/>
            </a:endParaRPr>
          </a:p>
        </p:txBody>
      </p:sp>
      <p:pic>
        <p:nvPicPr>
          <p:cNvPr id="559" name="Google Shape;559;p53"/>
          <p:cNvPicPr preferRelativeResize="0"/>
          <p:nvPr/>
        </p:nvPicPr>
        <p:blipFill>
          <a:blip r:embed="rId4">
            <a:alphaModFix/>
          </a:blip>
          <a:stretch>
            <a:fillRect/>
          </a:stretch>
        </p:blipFill>
        <p:spPr>
          <a:xfrm>
            <a:off x="5474140" y="843550"/>
            <a:ext cx="3187411" cy="2093725"/>
          </a:xfrm>
          <a:prstGeom prst="rect">
            <a:avLst/>
          </a:prstGeom>
          <a:noFill/>
          <a:ln>
            <a:noFill/>
          </a:ln>
        </p:spPr>
      </p:pic>
      <p:pic>
        <p:nvPicPr>
          <p:cNvPr id="560" name="Google Shape;560;p53"/>
          <p:cNvPicPr preferRelativeResize="0"/>
          <p:nvPr/>
        </p:nvPicPr>
        <p:blipFill>
          <a:blip r:embed="rId5">
            <a:alphaModFix/>
          </a:blip>
          <a:stretch>
            <a:fillRect/>
          </a:stretch>
        </p:blipFill>
        <p:spPr>
          <a:xfrm>
            <a:off x="4920425" y="2989761"/>
            <a:ext cx="3741126" cy="2016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4"/>
          <p:cNvSpPr txBox="1">
            <a:spLocks noGrp="1"/>
          </p:cNvSpPr>
          <p:nvPr>
            <p:ph type="body" idx="1"/>
          </p:nvPr>
        </p:nvSpPr>
        <p:spPr>
          <a:xfrm>
            <a:off x="251525" y="843550"/>
            <a:ext cx="4584000" cy="24915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des Chapes avant avec rail :</a:t>
            </a:r>
            <a:endParaRPr sz="1700" b="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7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fr-FR" sz="1700">
                <a:solidFill>
                  <a:srgbClr val="000000"/>
                </a:solidFill>
                <a:latin typeface="Arial"/>
                <a:ea typeface="Arial"/>
                <a:cs typeface="Arial"/>
                <a:sym typeface="Arial"/>
              </a:rPr>
              <a:t>Partenaire concerné : </a:t>
            </a:r>
            <a:r>
              <a:rPr lang="fr-FR" sz="1700" b="0">
                <a:solidFill>
                  <a:srgbClr val="000000"/>
                </a:solidFill>
                <a:latin typeface="Arial"/>
                <a:ea typeface="Arial"/>
                <a:cs typeface="Arial"/>
                <a:sym typeface="Arial"/>
              </a:rPr>
              <a:t>Découpe Laser La Mache</a:t>
            </a:r>
            <a:endParaRPr sz="1700" b="0">
              <a:solidFill>
                <a:srgbClr val="000000"/>
              </a:solidFill>
              <a:latin typeface="Arial"/>
              <a:ea typeface="Arial"/>
              <a:cs typeface="Arial"/>
              <a:sym typeface="Arial"/>
            </a:endParaRPr>
          </a:p>
          <a:p>
            <a:pPr marL="0" lvl="0" indent="0" algn="l" rtl="0">
              <a:lnSpc>
                <a:spcPct val="115000"/>
              </a:lnSpc>
              <a:spcBef>
                <a:spcPts val="0"/>
              </a:spcBef>
              <a:spcAft>
                <a:spcPts val="0"/>
              </a:spcAft>
              <a:buClr>
                <a:srgbClr val="000000"/>
              </a:buClr>
              <a:buSzPts val="1100"/>
              <a:buFont typeface="Arial"/>
              <a:buNone/>
            </a:pPr>
            <a:endParaRPr sz="1700" b="0">
              <a:solidFill>
                <a:srgbClr val="000000"/>
              </a:solidFill>
              <a:latin typeface="Arial"/>
              <a:ea typeface="Arial"/>
              <a:cs typeface="Arial"/>
              <a:sym typeface="Arial"/>
            </a:endParaRPr>
          </a:p>
          <a:p>
            <a:pPr marL="0" lvl="0" indent="0" algn="l" rtl="0">
              <a:lnSpc>
                <a:spcPct val="115000"/>
              </a:lnSpc>
              <a:spcBef>
                <a:spcPts val="0"/>
              </a:spcBef>
              <a:spcAft>
                <a:spcPts val="0"/>
              </a:spcAft>
              <a:buClr>
                <a:srgbClr val="000000"/>
              </a:buClr>
              <a:buSzPts val="1100"/>
              <a:buFont typeface="Arial"/>
              <a:buNone/>
            </a:pPr>
            <a:r>
              <a:rPr lang="fr-FR" sz="1700">
                <a:solidFill>
                  <a:srgbClr val="000000"/>
                </a:solidFill>
                <a:latin typeface="Arial"/>
                <a:ea typeface="Arial"/>
                <a:cs typeface="Arial"/>
                <a:sym typeface="Arial"/>
              </a:rPr>
              <a:t>Cas de charge : </a:t>
            </a:r>
            <a:endParaRPr sz="1700">
              <a:solidFill>
                <a:srgbClr val="000000"/>
              </a:solidFill>
              <a:latin typeface="Arial"/>
              <a:ea typeface="Arial"/>
              <a:cs typeface="Arial"/>
              <a:sym typeface="Arial"/>
            </a:endParaRPr>
          </a:p>
          <a:p>
            <a:pPr marL="0" lvl="0" indent="0" algn="l" rtl="0">
              <a:lnSpc>
                <a:spcPct val="115000"/>
              </a:lnSpc>
              <a:spcBef>
                <a:spcPts val="0"/>
              </a:spcBef>
              <a:spcAft>
                <a:spcPts val="0"/>
              </a:spcAft>
              <a:buClr>
                <a:srgbClr val="000000"/>
              </a:buClr>
              <a:buSzPts val="1100"/>
              <a:buFont typeface="Arial"/>
              <a:buNone/>
            </a:pPr>
            <a:r>
              <a:rPr lang="fr-FR" sz="1700" b="0">
                <a:solidFill>
                  <a:srgbClr val="000000"/>
                </a:solidFill>
                <a:latin typeface="Arial"/>
                <a:ea typeface="Arial"/>
                <a:cs typeface="Arial"/>
                <a:sym typeface="Arial"/>
              </a:rPr>
              <a:t>1875N à 80mm du tube et 410N à 20mm</a:t>
            </a:r>
            <a:endParaRPr sz="1700" b="0">
              <a:solidFill>
                <a:srgbClr val="000000"/>
              </a:solidFill>
              <a:latin typeface="Arial"/>
              <a:ea typeface="Arial"/>
              <a:cs typeface="Arial"/>
              <a:sym typeface="Arial"/>
            </a:endParaRPr>
          </a:p>
          <a:p>
            <a:pPr marL="0" lvl="0" indent="0" algn="l" rtl="0">
              <a:spcBef>
                <a:spcPts val="560"/>
              </a:spcBef>
              <a:spcAft>
                <a:spcPts val="0"/>
              </a:spcAft>
              <a:buNone/>
            </a:pPr>
            <a:endParaRPr sz="1900">
              <a:solidFill>
                <a:srgbClr val="FF0000"/>
              </a:solidFill>
            </a:endParaRPr>
          </a:p>
        </p:txBody>
      </p:sp>
      <p:sp>
        <p:nvSpPr>
          <p:cNvPr id="567" name="Google Shape;567;p5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42</a:t>
            </a:fld>
            <a:endParaRPr/>
          </a:p>
        </p:txBody>
      </p:sp>
      <p:sp>
        <p:nvSpPr>
          <p:cNvPr id="568" name="Google Shape;568;p54"/>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pic>
        <p:nvPicPr>
          <p:cNvPr id="569" name="Google Shape;569;p54"/>
          <p:cNvPicPr preferRelativeResize="0"/>
          <p:nvPr/>
        </p:nvPicPr>
        <p:blipFill>
          <a:blip r:embed="rId3">
            <a:alphaModFix/>
          </a:blip>
          <a:stretch>
            <a:fillRect/>
          </a:stretch>
        </p:blipFill>
        <p:spPr>
          <a:xfrm>
            <a:off x="8517578" y="19724"/>
            <a:ext cx="590821" cy="590824"/>
          </a:xfrm>
          <a:prstGeom prst="rect">
            <a:avLst/>
          </a:prstGeom>
          <a:noFill/>
          <a:ln>
            <a:noFill/>
          </a:ln>
        </p:spPr>
      </p:pic>
      <p:sp>
        <p:nvSpPr>
          <p:cNvPr id="570" name="Google Shape;570;p54"/>
          <p:cNvSpPr txBox="1"/>
          <p:nvPr/>
        </p:nvSpPr>
        <p:spPr>
          <a:xfrm>
            <a:off x="7690300" y="66900"/>
            <a:ext cx="827400" cy="5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MKI</a:t>
            </a:r>
            <a:endParaRPr sz="1800" b="0" i="0" u="none" strike="noStrike" cap="none">
              <a:solidFill>
                <a:srgbClr val="980000"/>
              </a:solidFill>
              <a:latin typeface="Arial"/>
              <a:ea typeface="Arial"/>
              <a:cs typeface="Arial"/>
              <a:sym typeface="Arial"/>
            </a:endParaRPr>
          </a:p>
        </p:txBody>
      </p:sp>
      <p:pic>
        <p:nvPicPr>
          <p:cNvPr id="571" name="Google Shape;571;p54"/>
          <p:cNvPicPr preferRelativeResize="0"/>
          <p:nvPr/>
        </p:nvPicPr>
        <p:blipFill>
          <a:blip r:embed="rId4">
            <a:alphaModFix/>
          </a:blip>
          <a:stretch>
            <a:fillRect/>
          </a:stretch>
        </p:blipFill>
        <p:spPr>
          <a:xfrm>
            <a:off x="5679875" y="843548"/>
            <a:ext cx="2837826" cy="1785925"/>
          </a:xfrm>
          <a:prstGeom prst="rect">
            <a:avLst/>
          </a:prstGeom>
          <a:noFill/>
          <a:ln>
            <a:noFill/>
          </a:ln>
        </p:spPr>
      </p:pic>
      <p:pic>
        <p:nvPicPr>
          <p:cNvPr id="572" name="Google Shape;572;p54"/>
          <p:cNvPicPr preferRelativeResize="0"/>
          <p:nvPr/>
        </p:nvPicPr>
        <p:blipFill>
          <a:blip r:embed="rId5">
            <a:alphaModFix/>
          </a:blip>
          <a:stretch>
            <a:fillRect/>
          </a:stretch>
        </p:blipFill>
        <p:spPr>
          <a:xfrm>
            <a:off x="5679875" y="2629475"/>
            <a:ext cx="2837825" cy="19300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5"/>
          <p:cNvSpPr txBox="1">
            <a:spLocks noGrp="1"/>
          </p:cNvSpPr>
          <p:nvPr>
            <p:ph type="body" idx="1"/>
          </p:nvPr>
        </p:nvSpPr>
        <p:spPr>
          <a:xfrm>
            <a:off x="251525" y="843550"/>
            <a:ext cx="4584000" cy="590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des Chapes avant avec rail :</a:t>
            </a:r>
            <a:endParaRPr sz="1900">
              <a:solidFill>
                <a:srgbClr val="FF0000"/>
              </a:solidFill>
            </a:endParaRPr>
          </a:p>
        </p:txBody>
      </p:sp>
      <p:sp>
        <p:nvSpPr>
          <p:cNvPr id="579" name="Google Shape;579;p5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43</a:t>
            </a:fld>
            <a:endParaRPr/>
          </a:p>
        </p:txBody>
      </p:sp>
      <p:sp>
        <p:nvSpPr>
          <p:cNvPr id="580" name="Google Shape;580;p55"/>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pic>
        <p:nvPicPr>
          <p:cNvPr id="581" name="Google Shape;581;p55"/>
          <p:cNvPicPr preferRelativeResize="0"/>
          <p:nvPr/>
        </p:nvPicPr>
        <p:blipFill>
          <a:blip r:embed="rId3">
            <a:alphaModFix/>
          </a:blip>
          <a:stretch>
            <a:fillRect/>
          </a:stretch>
        </p:blipFill>
        <p:spPr>
          <a:xfrm>
            <a:off x="8517578" y="19724"/>
            <a:ext cx="590821" cy="590824"/>
          </a:xfrm>
          <a:prstGeom prst="rect">
            <a:avLst/>
          </a:prstGeom>
          <a:noFill/>
          <a:ln>
            <a:noFill/>
          </a:ln>
        </p:spPr>
      </p:pic>
      <p:sp>
        <p:nvSpPr>
          <p:cNvPr id="582" name="Google Shape;582;p55"/>
          <p:cNvSpPr txBox="1"/>
          <p:nvPr/>
        </p:nvSpPr>
        <p:spPr>
          <a:xfrm>
            <a:off x="7690300" y="66900"/>
            <a:ext cx="827400" cy="5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MKI</a:t>
            </a:r>
            <a:endParaRPr sz="1800" b="0" i="0" u="none" strike="noStrike" cap="none">
              <a:solidFill>
                <a:srgbClr val="980000"/>
              </a:solidFill>
              <a:latin typeface="Arial"/>
              <a:ea typeface="Arial"/>
              <a:cs typeface="Arial"/>
              <a:sym typeface="Arial"/>
            </a:endParaRPr>
          </a:p>
        </p:txBody>
      </p:sp>
      <p:pic>
        <p:nvPicPr>
          <p:cNvPr id="583" name="Google Shape;583;p55"/>
          <p:cNvPicPr preferRelativeResize="0"/>
          <p:nvPr/>
        </p:nvPicPr>
        <p:blipFill>
          <a:blip r:embed="rId4">
            <a:alphaModFix/>
          </a:blip>
          <a:stretch>
            <a:fillRect/>
          </a:stretch>
        </p:blipFill>
        <p:spPr>
          <a:xfrm>
            <a:off x="340447" y="2448773"/>
            <a:ext cx="2648179" cy="1508937"/>
          </a:xfrm>
          <a:prstGeom prst="rect">
            <a:avLst/>
          </a:prstGeom>
          <a:noFill/>
          <a:ln>
            <a:noFill/>
          </a:ln>
        </p:spPr>
      </p:pic>
      <p:sp>
        <p:nvSpPr>
          <p:cNvPr id="584" name="Google Shape;584;p55"/>
          <p:cNvSpPr txBox="1"/>
          <p:nvPr/>
        </p:nvSpPr>
        <p:spPr>
          <a:xfrm>
            <a:off x="340488" y="1653463"/>
            <a:ext cx="2648100" cy="7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Essai 1:</a:t>
            </a:r>
            <a:r>
              <a:rPr lang="fr-FR"/>
              <a:t> 3mm S355</a:t>
            </a:r>
            <a:endParaRPr/>
          </a:p>
          <a:p>
            <a:pPr marL="0" lvl="0" indent="0" algn="l" rtl="0">
              <a:spcBef>
                <a:spcPts val="0"/>
              </a:spcBef>
              <a:spcAft>
                <a:spcPts val="0"/>
              </a:spcAft>
              <a:buNone/>
            </a:pPr>
            <a:r>
              <a:rPr lang="fr-FR"/>
              <a:t>Relativement léger: 105g</a:t>
            </a:r>
            <a:endParaRPr/>
          </a:p>
          <a:p>
            <a:pPr marL="0" lvl="0" indent="0" algn="l" rtl="0">
              <a:spcBef>
                <a:spcPts val="0"/>
              </a:spcBef>
              <a:spcAft>
                <a:spcPts val="0"/>
              </a:spcAft>
              <a:buNone/>
            </a:pPr>
            <a:r>
              <a:rPr lang="fr-FR"/>
              <a:t>Contrainte relative: 120%</a:t>
            </a:r>
            <a:endParaRPr/>
          </a:p>
        </p:txBody>
      </p:sp>
      <p:pic>
        <p:nvPicPr>
          <p:cNvPr id="585" name="Google Shape;585;p55"/>
          <p:cNvPicPr preferRelativeResize="0"/>
          <p:nvPr/>
        </p:nvPicPr>
        <p:blipFill>
          <a:blip r:embed="rId5">
            <a:alphaModFix/>
          </a:blip>
          <a:stretch>
            <a:fillRect/>
          </a:stretch>
        </p:blipFill>
        <p:spPr>
          <a:xfrm>
            <a:off x="3141000" y="2448776"/>
            <a:ext cx="2740974" cy="1508925"/>
          </a:xfrm>
          <a:prstGeom prst="rect">
            <a:avLst/>
          </a:prstGeom>
          <a:noFill/>
          <a:ln>
            <a:noFill/>
          </a:ln>
        </p:spPr>
      </p:pic>
      <p:sp>
        <p:nvSpPr>
          <p:cNvPr id="586" name="Google Shape;586;p55"/>
          <p:cNvSpPr txBox="1"/>
          <p:nvPr/>
        </p:nvSpPr>
        <p:spPr>
          <a:xfrm>
            <a:off x="3141000" y="1653475"/>
            <a:ext cx="2862000" cy="7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Essai 2:</a:t>
            </a:r>
            <a:r>
              <a:rPr lang="fr-FR"/>
              <a:t> 4mm S700</a:t>
            </a:r>
            <a:endParaRPr/>
          </a:p>
          <a:p>
            <a:pPr marL="0" lvl="0" indent="0" algn="l" rtl="0">
              <a:spcBef>
                <a:spcPts val="0"/>
              </a:spcBef>
              <a:spcAft>
                <a:spcPts val="0"/>
              </a:spcAft>
              <a:buNone/>
            </a:pPr>
            <a:r>
              <a:rPr lang="fr-FR"/>
              <a:t>Lourd: 168g</a:t>
            </a:r>
            <a:endParaRPr/>
          </a:p>
          <a:p>
            <a:pPr marL="0" lvl="0" indent="0" algn="l" rtl="0">
              <a:spcBef>
                <a:spcPts val="0"/>
              </a:spcBef>
              <a:spcAft>
                <a:spcPts val="0"/>
              </a:spcAft>
              <a:buNone/>
            </a:pPr>
            <a:r>
              <a:rPr lang="fr-FR"/>
              <a:t>Contrainte relative: 50%</a:t>
            </a:r>
            <a:endParaRPr/>
          </a:p>
        </p:txBody>
      </p:sp>
      <p:pic>
        <p:nvPicPr>
          <p:cNvPr id="587" name="Google Shape;587;p55"/>
          <p:cNvPicPr preferRelativeResize="0"/>
          <p:nvPr/>
        </p:nvPicPr>
        <p:blipFill>
          <a:blip r:embed="rId6">
            <a:alphaModFix/>
          </a:blip>
          <a:stretch>
            <a:fillRect/>
          </a:stretch>
        </p:blipFill>
        <p:spPr>
          <a:xfrm>
            <a:off x="6034350" y="2448775"/>
            <a:ext cx="2861999" cy="1508925"/>
          </a:xfrm>
          <a:prstGeom prst="rect">
            <a:avLst/>
          </a:prstGeom>
          <a:noFill/>
          <a:ln>
            <a:noFill/>
          </a:ln>
        </p:spPr>
      </p:pic>
      <p:sp>
        <p:nvSpPr>
          <p:cNvPr id="588" name="Google Shape;588;p55"/>
          <p:cNvSpPr txBox="1"/>
          <p:nvPr/>
        </p:nvSpPr>
        <p:spPr>
          <a:xfrm>
            <a:off x="6034350" y="1587800"/>
            <a:ext cx="2862000" cy="7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Essai 3:</a:t>
            </a:r>
            <a:r>
              <a:rPr lang="fr-FR"/>
              <a:t> 4mm S700</a:t>
            </a:r>
            <a:endParaRPr/>
          </a:p>
          <a:p>
            <a:pPr marL="0" lvl="0" indent="0" algn="l" rtl="0">
              <a:spcBef>
                <a:spcPts val="0"/>
              </a:spcBef>
              <a:spcAft>
                <a:spcPts val="0"/>
              </a:spcAft>
              <a:buNone/>
            </a:pPr>
            <a:r>
              <a:rPr lang="fr-FR"/>
              <a:t>Lourd: 131g</a:t>
            </a:r>
            <a:endParaRPr/>
          </a:p>
          <a:p>
            <a:pPr marL="0" lvl="0" indent="0" algn="l" rtl="0">
              <a:spcBef>
                <a:spcPts val="0"/>
              </a:spcBef>
              <a:spcAft>
                <a:spcPts val="0"/>
              </a:spcAft>
              <a:buNone/>
            </a:pPr>
            <a:r>
              <a:rPr lang="fr-FR"/>
              <a:t>Contrainte relative: 60%</a:t>
            </a:r>
            <a:endParaRPr/>
          </a:p>
        </p:txBody>
      </p:sp>
      <p:sp>
        <p:nvSpPr>
          <p:cNvPr id="589" name="Google Shape;589;p55"/>
          <p:cNvSpPr txBox="1"/>
          <p:nvPr/>
        </p:nvSpPr>
        <p:spPr>
          <a:xfrm>
            <a:off x="2513338" y="4150275"/>
            <a:ext cx="39963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1">
                <a:solidFill>
                  <a:srgbClr val="FF0000"/>
                </a:solidFill>
              </a:rPr>
              <a:t>Collision avec les tubes de triangulation</a:t>
            </a:r>
            <a:endParaRPr b="1">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6"/>
          <p:cNvSpPr txBox="1">
            <a:spLocks noGrp="1"/>
          </p:cNvSpPr>
          <p:nvPr>
            <p:ph type="body" idx="1"/>
          </p:nvPr>
        </p:nvSpPr>
        <p:spPr>
          <a:xfrm>
            <a:off x="251525" y="843550"/>
            <a:ext cx="4584000" cy="29661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des Chapes avant avec rail :</a:t>
            </a:r>
            <a:endParaRPr sz="1900">
              <a:solidFill>
                <a:srgbClr val="FF0000"/>
              </a:solidFill>
            </a:endParaRPr>
          </a:p>
          <a:p>
            <a:pPr marL="0" lvl="0" indent="0" algn="l" rtl="0">
              <a:spcBef>
                <a:spcPts val="560"/>
              </a:spcBef>
              <a:spcAft>
                <a:spcPts val="0"/>
              </a:spcAft>
              <a:buNone/>
            </a:pPr>
            <a:r>
              <a:rPr lang="fr-FR" sz="1900">
                <a:solidFill>
                  <a:srgbClr val="000000"/>
                </a:solidFill>
              </a:rPr>
              <a:t>Solution retenue: </a:t>
            </a:r>
            <a:r>
              <a:rPr lang="fr-FR" sz="1900" b="0">
                <a:solidFill>
                  <a:srgbClr val="000000"/>
                </a:solidFill>
                <a:latin typeface="Arial"/>
                <a:ea typeface="Arial"/>
                <a:cs typeface="Arial"/>
                <a:sym typeface="Arial"/>
              </a:rPr>
              <a:t>Monter la chappe sur le tube de triangulation</a:t>
            </a:r>
            <a:endParaRPr sz="1900" b="0">
              <a:solidFill>
                <a:srgbClr val="000000"/>
              </a:solidFill>
              <a:latin typeface="Arial"/>
              <a:ea typeface="Arial"/>
              <a:cs typeface="Arial"/>
              <a:sym typeface="Arial"/>
            </a:endParaRPr>
          </a:p>
          <a:p>
            <a:pPr marL="0" lvl="0" indent="0" algn="l" rtl="0">
              <a:spcBef>
                <a:spcPts val="560"/>
              </a:spcBef>
              <a:spcAft>
                <a:spcPts val="0"/>
              </a:spcAft>
              <a:buNone/>
            </a:pPr>
            <a:endParaRPr sz="1900" b="0">
              <a:solidFill>
                <a:srgbClr val="000000"/>
              </a:solidFill>
              <a:latin typeface="Arial"/>
              <a:ea typeface="Arial"/>
              <a:cs typeface="Arial"/>
              <a:sym typeface="Arial"/>
            </a:endParaRPr>
          </a:p>
          <a:p>
            <a:pPr marL="0" lvl="0" indent="0" algn="l" rtl="0">
              <a:spcBef>
                <a:spcPts val="560"/>
              </a:spcBef>
              <a:spcAft>
                <a:spcPts val="0"/>
              </a:spcAft>
              <a:buNone/>
            </a:pPr>
            <a:r>
              <a:rPr lang="fr-FR" sz="1900" b="0">
                <a:solidFill>
                  <a:srgbClr val="000000"/>
                </a:solidFill>
                <a:latin typeface="Arial"/>
                <a:ea typeface="Arial"/>
                <a:cs typeface="Arial"/>
                <a:sym typeface="Arial"/>
              </a:rPr>
              <a:t>Cas de charge inversé: 1875N près du tube de fixation, 410N à l’autre extrémité.</a:t>
            </a:r>
            <a:endParaRPr sz="1900" b="0">
              <a:solidFill>
                <a:srgbClr val="000000"/>
              </a:solidFill>
              <a:latin typeface="Arial"/>
              <a:ea typeface="Arial"/>
              <a:cs typeface="Arial"/>
              <a:sym typeface="Arial"/>
            </a:endParaRPr>
          </a:p>
          <a:p>
            <a:pPr marL="0" lvl="0" indent="0" algn="l" rtl="0">
              <a:spcBef>
                <a:spcPts val="560"/>
              </a:spcBef>
              <a:spcAft>
                <a:spcPts val="0"/>
              </a:spcAft>
              <a:buNone/>
            </a:pPr>
            <a:endParaRPr sz="1900" b="0">
              <a:solidFill>
                <a:srgbClr val="000000"/>
              </a:solidFill>
            </a:endParaRPr>
          </a:p>
        </p:txBody>
      </p:sp>
      <p:sp>
        <p:nvSpPr>
          <p:cNvPr id="596" name="Google Shape;596;p5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44</a:t>
            </a:fld>
            <a:endParaRPr/>
          </a:p>
        </p:txBody>
      </p:sp>
      <p:sp>
        <p:nvSpPr>
          <p:cNvPr id="597" name="Google Shape;597;p56"/>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pic>
        <p:nvPicPr>
          <p:cNvPr id="598" name="Google Shape;598;p56"/>
          <p:cNvPicPr preferRelativeResize="0"/>
          <p:nvPr/>
        </p:nvPicPr>
        <p:blipFill>
          <a:blip r:embed="rId3">
            <a:alphaModFix/>
          </a:blip>
          <a:stretch>
            <a:fillRect/>
          </a:stretch>
        </p:blipFill>
        <p:spPr>
          <a:xfrm>
            <a:off x="8517578" y="19724"/>
            <a:ext cx="590821" cy="590824"/>
          </a:xfrm>
          <a:prstGeom prst="rect">
            <a:avLst/>
          </a:prstGeom>
          <a:noFill/>
          <a:ln>
            <a:noFill/>
          </a:ln>
        </p:spPr>
      </p:pic>
      <p:sp>
        <p:nvSpPr>
          <p:cNvPr id="599" name="Google Shape;599;p56"/>
          <p:cNvSpPr txBox="1"/>
          <p:nvPr/>
        </p:nvSpPr>
        <p:spPr>
          <a:xfrm>
            <a:off x="7690300" y="66900"/>
            <a:ext cx="827400" cy="5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MKI</a:t>
            </a:r>
            <a:endParaRPr sz="1800" b="0" i="0" u="none" strike="noStrike" cap="none">
              <a:solidFill>
                <a:srgbClr val="980000"/>
              </a:solidFill>
              <a:latin typeface="Arial"/>
              <a:ea typeface="Arial"/>
              <a:cs typeface="Arial"/>
              <a:sym typeface="Arial"/>
            </a:endParaRPr>
          </a:p>
        </p:txBody>
      </p:sp>
      <p:pic>
        <p:nvPicPr>
          <p:cNvPr id="600" name="Google Shape;600;p56"/>
          <p:cNvPicPr preferRelativeResize="0"/>
          <p:nvPr/>
        </p:nvPicPr>
        <p:blipFill>
          <a:blip r:embed="rId4">
            <a:alphaModFix/>
          </a:blip>
          <a:stretch>
            <a:fillRect/>
          </a:stretch>
        </p:blipFill>
        <p:spPr>
          <a:xfrm>
            <a:off x="4987925" y="843542"/>
            <a:ext cx="4003674" cy="258839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7"/>
          <p:cNvSpPr txBox="1">
            <a:spLocks noGrp="1"/>
          </p:cNvSpPr>
          <p:nvPr>
            <p:ph type="body" idx="1"/>
          </p:nvPr>
        </p:nvSpPr>
        <p:spPr>
          <a:xfrm>
            <a:off x="251525" y="843550"/>
            <a:ext cx="4584000" cy="9906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des Chapes avant avec rail :</a:t>
            </a:r>
            <a:endParaRPr sz="1900">
              <a:solidFill>
                <a:srgbClr val="FF0000"/>
              </a:solidFill>
            </a:endParaRPr>
          </a:p>
          <a:p>
            <a:pPr marL="0" lvl="0" indent="0" algn="l" rtl="0">
              <a:spcBef>
                <a:spcPts val="560"/>
              </a:spcBef>
              <a:spcAft>
                <a:spcPts val="0"/>
              </a:spcAft>
              <a:buNone/>
            </a:pPr>
            <a:r>
              <a:rPr lang="fr-FR" sz="1900">
                <a:solidFill>
                  <a:srgbClr val="000000"/>
                </a:solidFill>
              </a:rPr>
              <a:t>Premier essai: </a:t>
            </a:r>
            <a:r>
              <a:rPr lang="fr-FR" sz="1900" b="0">
                <a:solidFill>
                  <a:srgbClr val="000000"/>
                </a:solidFill>
                <a:latin typeface="Arial"/>
                <a:ea typeface="Arial"/>
                <a:cs typeface="Arial"/>
                <a:sym typeface="Arial"/>
              </a:rPr>
              <a:t>4mm S700</a:t>
            </a:r>
            <a:endParaRPr sz="1900" b="0">
              <a:solidFill>
                <a:srgbClr val="000000"/>
              </a:solidFill>
              <a:latin typeface="Arial"/>
              <a:ea typeface="Arial"/>
              <a:cs typeface="Arial"/>
              <a:sym typeface="Arial"/>
            </a:endParaRPr>
          </a:p>
          <a:p>
            <a:pPr marL="0" lvl="0" indent="0" algn="l" rtl="0">
              <a:spcBef>
                <a:spcPts val="560"/>
              </a:spcBef>
              <a:spcAft>
                <a:spcPts val="0"/>
              </a:spcAft>
              <a:buNone/>
            </a:pPr>
            <a:endParaRPr sz="1900" b="0">
              <a:solidFill>
                <a:srgbClr val="000000"/>
              </a:solidFill>
            </a:endParaRPr>
          </a:p>
        </p:txBody>
      </p:sp>
      <p:sp>
        <p:nvSpPr>
          <p:cNvPr id="607" name="Google Shape;607;p5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45</a:t>
            </a:fld>
            <a:endParaRPr/>
          </a:p>
        </p:txBody>
      </p:sp>
      <p:sp>
        <p:nvSpPr>
          <p:cNvPr id="608" name="Google Shape;608;p57"/>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pic>
        <p:nvPicPr>
          <p:cNvPr id="609" name="Google Shape;609;p57"/>
          <p:cNvPicPr preferRelativeResize="0"/>
          <p:nvPr/>
        </p:nvPicPr>
        <p:blipFill>
          <a:blip r:embed="rId3">
            <a:alphaModFix/>
          </a:blip>
          <a:stretch>
            <a:fillRect/>
          </a:stretch>
        </p:blipFill>
        <p:spPr>
          <a:xfrm>
            <a:off x="8517578" y="19724"/>
            <a:ext cx="590821" cy="590824"/>
          </a:xfrm>
          <a:prstGeom prst="rect">
            <a:avLst/>
          </a:prstGeom>
          <a:noFill/>
          <a:ln>
            <a:noFill/>
          </a:ln>
        </p:spPr>
      </p:pic>
      <p:sp>
        <p:nvSpPr>
          <p:cNvPr id="610" name="Google Shape;610;p57"/>
          <p:cNvSpPr txBox="1"/>
          <p:nvPr/>
        </p:nvSpPr>
        <p:spPr>
          <a:xfrm>
            <a:off x="7690300" y="66900"/>
            <a:ext cx="827400" cy="5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MKI</a:t>
            </a:r>
            <a:endParaRPr sz="1800" b="0" i="0" u="none" strike="noStrike" cap="none">
              <a:solidFill>
                <a:srgbClr val="980000"/>
              </a:solidFill>
              <a:latin typeface="Arial"/>
              <a:ea typeface="Arial"/>
              <a:cs typeface="Arial"/>
              <a:sym typeface="Arial"/>
            </a:endParaRPr>
          </a:p>
        </p:txBody>
      </p:sp>
      <p:pic>
        <p:nvPicPr>
          <p:cNvPr id="611" name="Google Shape;611;p57"/>
          <p:cNvPicPr preferRelativeResize="0"/>
          <p:nvPr/>
        </p:nvPicPr>
        <p:blipFill>
          <a:blip r:embed="rId4">
            <a:alphaModFix/>
          </a:blip>
          <a:stretch>
            <a:fillRect/>
          </a:stretch>
        </p:blipFill>
        <p:spPr>
          <a:xfrm>
            <a:off x="4835525" y="1754274"/>
            <a:ext cx="3694875" cy="2388749"/>
          </a:xfrm>
          <a:prstGeom prst="rect">
            <a:avLst/>
          </a:prstGeom>
          <a:noFill/>
          <a:ln>
            <a:noFill/>
          </a:ln>
        </p:spPr>
      </p:pic>
      <p:pic>
        <p:nvPicPr>
          <p:cNvPr id="612" name="Google Shape;612;p57"/>
          <p:cNvPicPr preferRelativeResize="0"/>
          <p:nvPr/>
        </p:nvPicPr>
        <p:blipFill>
          <a:blip r:embed="rId5">
            <a:alphaModFix/>
          </a:blip>
          <a:stretch>
            <a:fillRect/>
          </a:stretch>
        </p:blipFill>
        <p:spPr>
          <a:xfrm>
            <a:off x="849875" y="1754275"/>
            <a:ext cx="3166900" cy="238874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46</a:t>
            </a:fld>
            <a:endParaRPr/>
          </a:p>
        </p:txBody>
      </p:sp>
      <p:sp>
        <p:nvSpPr>
          <p:cNvPr id="619" name="Google Shape;619;p58"/>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Barre anti-roulis</a:t>
            </a:r>
            <a:r>
              <a:rPr lang="fr-FR">
                <a:solidFill>
                  <a:schemeClr val="accent1"/>
                </a:solidFill>
              </a:rPr>
              <a:t> : Partie CAO</a:t>
            </a:r>
            <a:endParaRPr/>
          </a:p>
        </p:txBody>
      </p:sp>
      <p:graphicFrame>
        <p:nvGraphicFramePr>
          <p:cNvPr id="620" name="Google Shape;620;p58"/>
          <p:cNvGraphicFramePr/>
          <p:nvPr/>
        </p:nvGraphicFramePr>
        <p:xfrm>
          <a:off x="1680750" y="813470"/>
          <a:ext cx="3000000" cy="3000000"/>
        </p:xfrm>
        <a:graphic>
          <a:graphicData uri="http://schemas.openxmlformats.org/drawingml/2006/table">
            <a:tbl>
              <a:tblPr>
                <a:noFill/>
                <a:tableStyleId>{90B9E918-8BDE-4984-9B65-36D3A738EE51}</a:tableStyleId>
              </a:tblPr>
              <a:tblGrid>
                <a:gridCol w="1209675"/>
                <a:gridCol w="952500"/>
                <a:gridCol w="952500"/>
                <a:gridCol w="952500"/>
                <a:gridCol w="2619375"/>
              </a:tblGrid>
              <a:tr h="308600">
                <a:tc>
                  <a:txBody>
                    <a:bodyPr/>
                    <a:lstStyle/>
                    <a:p>
                      <a:pPr marL="0" lvl="0" indent="0" algn="l" rtl="0">
                        <a:lnSpc>
                          <a:spcPct val="115000"/>
                        </a:lnSpc>
                        <a:spcBef>
                          <a:spcPts val="0"/>
                        </a:spcBef>
                        <a:spcAft>
                          <a:spcPts val="0"/>
                        </a:spcAft>
                        <a:buNone/>
                      </a:pPr>
                      <a:r>
                        <a:rPr lang="fr-FR" sz="1000" b="1">
                          <a:latin typeface="Century Gothic"/>
                          <a:ea typeface="Century Gothic"/>
                          <a:cs typeface="Century Gothic"/>
                          <a:sym typeface="Century Gothic"/>
                        </a:rPr>
                        <a:t>Pièce</a:t>
                      </a:r>
                      <a:endParaRPr sz="1000" b="1">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latin typeface="Century Gothic"/>
                          <a:ea typeface="Century Gothic"/>
                          <a:cs typeface="Century Gothic"/>
                          <a:sym typeface="Century Gothic"/>
                        </a:rPr>
                        <a:t>Atomix (en g)</a:t>
                      </a:r>
                      <a:endParaRPr sz="1000" b="1">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latin typeface="Century Gothic"/>
                          <a:ea typeface="Century Gothic"/>
                          <a:cs typeface="Century Gothic"/>
                          <a:sym typeface="Century Gothic"/>
                        </a:rPr>
                        <a:t>Optimus (en g)</a:t>
                      </a:r>
                      <a:endParaRPr sz="1000" b="1">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différence</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Commentaires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r>
              <a:tr h="20367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Barre avant</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271</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167</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-62,28%</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367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Barre arrière</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264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397</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33,50%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367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Couteaux avants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166</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176</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5,68%</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6972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Couteaux arrières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144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280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48,57%</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Couteaux arrières très longs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6972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Pivots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216</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120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-80,00%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Pivots non symétriques, plus compacts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6972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Cousinnets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100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26,4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-278,79%</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Coussinets en composite PTFE</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367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Chape avants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54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367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Chapes arrières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46</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172</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73,26%</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Chape avec rail très lourdes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367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Biellettes avants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inconnue</a:t>
                      </a:r>
                      <a:endParaRPr sz="1000"/>
                    </a:p>
                  </a:txBody>
                  <a:tcPr marL="28575" marR="28575" marT="19050" marB="19050" anchor="b">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98</a:t>
                      </a:r>
                      <a:endParaRPr sz="1000">
                        <a:latin typeface="Century Gothic"/>
                        <a:ea typeface="Century Gothic"/>
                        <a:cs typeface="Century Gothic"/>
                        <a:sym typeface="Century Gothic"/>
                      </a:endParaRPr>
                    </a:p>
                  </a:txBody>
                  <a:tcPr marL="28575" marR="28575" marT="19050" marB="19050" anchor="b">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367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Biellettes arrières</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inconnue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84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367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Visserie</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464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224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Estimation de la visserie pour Atomix</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3675">
                <a:tc>
                  <a:txBody>
                    <a:bodyPr/>
                    <a:lstStyle/>
                    <a:p>
                      <a:pPr marL="0" lvl="0" indent="0" algn="r" rtl="0">
                        <a:lnSpc>
                          <a:spcPct val="115000"/>
                        </a:lnSpc>
                        <a:spcBef>
                          <a:spcPts val="0"/>
                        </a:spcBef>
                        <a:spcAft>
                          <a:spcPts val="0"/>
                        </a:spcAft>
                        <a:buNone/>
                      </a:pPr>
                      <a:r>
                        <a:rPr lang="fr-FR" sz="1000" b="1">
                          <a:latin typeface="Century Gothic"/>
                          <a:ea typeface="Century Gothic"/>
                          <a:cs typeface="Century Gothic"/>
                          <a:sym typeface="Century Gothic"/>
                        </a:rPr>
                        <a:t>Total</a:t>
                      </a:r>
                      <a:endParaRPr sz="1000" b="1">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1725</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1744,4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tcPr>
                </a:tc>
              </a:tr>
              <a:tr h="203675">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r>
              <a:tr h="203675">
                <a:tc>
                  <a:txBody>
                    <a:bodyPr/>
                    <a:lstStyle/>
                    <a:p>
                      <a:pPr marL="0" lvl="0" indent="0" algn="r" rtl="0">
                        <a:lnSpc>
                          <a:spcPct val="115000"/>
                        </a:lnSpc>
                        <a:spcBef>
                          <a:spcPts val="0"/>
                        </a:spcBef>
                        <a:spcAft>
                          <a:spcPts val="0"/>
                        </a:spcAft>
                        <a:buNone/>
                      </a:pPr>
                      <a:r>
                        <a:rPr lang="fr-FR" sz="1000" b="1">
                          <a:latin typeface="Century Gothic"/>
                          <a:ea typeface="Century Gothic"/>
                          <a:cs typeface="Century Gothic"/>
                          <a:sym typeface="Century Gothic"/>
                        </a:rPr>
                        <a:t>Gain</a:t>
                      </a:r>
                      <a:endParaRPr sz="1000" b="1">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-19,4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r>
              <a:tr h="203675">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r>
            </a:tbl>
          </a:graphicData>
        </a:graphic>
      </p:graphicFrame>
      <p:sp>
        <p:nvSpPr>
          <p:cNvPr id="621" name="Google Shape;621;p58"/>
          <p:cNvSpPr txBox="1"/>
          <p:nvPr/>
        </p:nvSpPr>
        <p:spPr>
          <a:xfrm>
            <a:off x="4332300" y="4318575"/>
            <a:ext cx="39267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Tableau non définitif : manque la chape avant</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9"/>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47</a:t>
            </a:fld>
            <a:endParaRPr/>
          </a:p>
        </p:txBody>
      </p:sp>
      <p:sp>
        <p:nvSpPr>
          <p:cNvPr id="628" name="Google Shape;628;p59"/>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a:t>
            </a:r>
            <a:endParaRPr/>
          </a:p>
        </p:txBody>
      </p:sp>
      <p:pic>
        <p:nvPicPr>
          <p:cNvPr id="629" name="Google Shape;629;p59"/>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630" name="Google Shape;630;p59"/>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sp>
        <p:nvSpPr>
          <p:cNvPr id="631" name="Google Shape;631;p59"/>
          <p:cNvSpPr txBox="1">
            <a:spLocks noGrp="1"/>
          </p:cNvSpPr>
          <p:nvPr>
            <p:ph type="body" idx="1"/>
          </p:nvPr>
        </p:nvSpPr>
        <p:spPr>
          <a:xfrm>
            <a:off x="251550" y="737475"/>
            <a:ext cx="8640900" cy="95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2800"/>
              <a:buNone/>
            </a:pPr>
            <a:r>
              <a:rPr lang="fr-FR" sz="2400">
                <a:solidFill>
                  <a:schemeClr val="accent5"/>
                </a:solidFill>
              </a:rPr>
              <a:t>Objectif :</a:t>
            </a:r>
            <a:endParaRPr sz="2400"/>
          </a:p>
          <a:p>
            <a:pPr marL="457200" lvl="0" indent="-342900" algn="l" rtl="0">
              <a:lnSpc>
                <a:spcPct val="100000"/>
              </a:lnSpc>
              <a:spcBef>
                <a:spcPts val="560"/>
              </a:spcBef>
              <a:spcAft>
                <a:spcPts val="0"/>
              </a:spcAft>
              <a:buSzPts val="1800"/>
              <a:buFont typeface="Corbel"/>
              <a:buChar char="•"/>
            </a:pPr>
            <a:r>
              <a:rPr lang="fr-FR" sz="1800"/>
              <a:t>Choix d’une architecture permettant la mise en place d’une Barre Anti Roulis.</a:t>
            </a:r>
            <a:endParaRPr sz="1800"/>
          </a:p>
          <a:p>
            <a:pPr marL="0" lvl="0" indent="0" algn="l" rtl="0">
              <a:lnSpc>
                <a:spcPct val="100000"/>
              </a:lnSpc>
              <a:spcBef>
                <a:spcPts val="560"/>
              </a:spcBef>
              <a:spcAft>
                <a:spcPts val="0"/>
              </a:spcAft>
              <a:buSzPts val="2800"/>
              <a:buNone/>
            </a:pPr>
            <a:endParaRPr sz="2400">
              <a:solidFill>
                <a:schemeClr val="accent4"/>
              </a:solidFill>
            </a:endParaRPr>
          </a:p>
          <a:p>
            <a:pPr marL="0" lvl="0" indent="0" algn="l" rtl="0">
              <a:lnSpc>
                <a:spcPct val="100000"/>
              </a:lnSpc>
              <a:spcBef>
                <a:spcPts val="560"/>
              </a:spcBef>
              <a:spcAft>
                <a:spcPts val="0"/>
              </a:spcAft>
              <a:buSzPts val="2800"/>
              <a:buNone/>
            </a:pPr>
            <a:endParaRPr sz="2400">
              <a:solidFill>
                <a:schemeClr val="accent4"/>
              </a:solidFill>
            </a:endParaRPr>
          </a:p>
          <a:p>
            <a:pPr marL="0" lvl="0" indent="0" algn="l" rtl="0">
              <a:lnSpc>
                <a:spcPct val="100000"/>
              </a:lnSpc>
              <a:spcBef>
                <a:spcPts val="560"/>
              </a:spcBef>
              <a:spcAft>
                <a:spcPts val="0"/>
              </a:spcAft>
              <a:buSzPts val="2800"/>
              <a:buNone/>
            </a:pPr>
            <a:endParaRPr sz="2400">
              <a:solidFill>
                <a:schemeClr val="accent4"/>
              </a:solidFill>
            </a:endParaRPr>
          </a:p>
          <a:p>
            <a:pPr marL="0" lvl="0" indent="0" algn="l" rtl="0">
              <a:lnSpc>
                <a:spcPct val="100000"/>
              </a:lnSpc>
              <a:spcBef>
                <a:spcPts val="560"/>
              </a:spcBef>
              <a:spcAft>
                <a:spcPts val="0"/>
              </a:spcAft>
              <a:buSzPts val="2800"/>
              <a:buNone/>
            </a:pPr>
            <a:endParaRPr sz="2400">
              <a:solidFill>
                <a:schemeClr val="accent4"/>
              </a:solidFill>
            </a:endParaRPr>
          </a:p>
          <a:p>
            <a:pPr marL="457200" lvl="0" indent="0" algn="l" rtl="0">
              <a:lnSpc>
                <a:spcPct val="100000"/>
              </a:lnSpc>
              <a:spcBef>
                <a:spcPts val="560"/>
              </a:spcBef>
              <a:spcAft>
                <a:spcPts val="0"/>
              </a:spcAft>
              <a:buNone/>
            </a:pPr>
            <a:endParaRPr sz="1800"/>
          </a:p>
        </p:txBody>
      </p:sp>
      <p:sp>
        <p:nvSpPr>
          <p:cNvPr id="632" name="Google Shape;632;p59"/>
          <p:cNvSpPr txBox="1"/>
          <p:nvPr/>
        </p:nvSpPr>
        <p:spPr>
          <a:xfrm>
            <a:off x="282250" y="2026050"/>
            <a:ext cx="2839200" cy="1246200"/>
          </a:xfrm>
          <a:prstGeom prst="rect">
            <a:avLst/>
          </a:prstGeom>
          <a:noFill/>
          <a:ln>
            <a:noFill/>
          </a:ln>
        </p:spPr>
        <p:txBody>
          <a:bodyPr spcFirstLastPara="1" wrap="square" lIns="91425" tIns="91425" rIns="91425" bIns="91425" anchor="t" anchorCtr="0">
            <a:noAutofit/>
          </a:bodyPr>
          <a:lstStyle/>
          <a:p>
            <a:pPr marL="0" lvl="0" indent="0" algn="l" rtl="0">
              <a:spcBef>
                <a:spcPts val="560"/>
              </a:spcBef>
              <a:spcAft>
                <a:spcPts val="0"/>
              </a:spcAft>
              <a:buClr>
                <a:schemeClr val="dk1"/>
              </a:buClr>
              <a:buSzPts val="2800"/>
              <a:buFont typeface="Arial"/>
              <a:buNone/>
            </a:pPr>
            <a:r>
              <a:rPr lang="fr-FR" sz="2400" b="1">
                <a:solidFill>
                  <a:srgbClr val="FF0000"/>
                </a:solidFill>
                <a:latin typeface="Corbel"/>
                <a:ea typeface="Corbel"/>
                <a:cs typeface="Corbel"/>
                <a:sym typeface="Corbel"/>
              </a:rPr>
              <a:t>Reste à faire :</a:t>
            </a:r>
            <a:r>
              <a:rPr lang="fr-FR" sz="2400">
                <a:solidFill>
                  <a:schemeClr val="dk1"/>
                </a:solidFill>
                <a:latin typeface="Corbel"/>
                <a:ea typeface="Corbel"/>
                <a:cs typeface="Corbel"/>
                <a:sym typeface="Corbel"/>
              </a:rPr>
              <a:t> </a:t>
            </a:r>
            <a:endParaRPr sz="2400">
              <a:solidFill>
                <a:schemeClr val="dk1"/>
              </a:solidFill>
              <a:latin typeface="Corbel"/>
              <a:ea typeface="Corbel"/>
              <a:cs typeface="Corbel"/>
              <a:sym typeface="Corbel"/>
            </a:endParaRPr>
          </a:p>
          <a:p>
            <a:pPr marL="457200" lvl="0" indent="-342900" algn="l" rtl="0">
              <a:spcBef>
                <a:spcPts val="560"/>
              </a:spcBef>
              <a:spcAft>
                <a:spcPts val="0"/>
              </a:spcAft>
              <a:buClr>
                <a:schemeClr val="dk1"/>
              </a:buClr>
              <a:buSzPts val="1800"/>
              <a:buChar char="•"/>
            </a:pPr>
            <a:r>
              <a:rPr lang="fr-FR" sz="1800" b="1">
                <a:solidFill>
                  <a:schemeClr val="dk1"/>
                </a:solidFill>
                <a:latin typeface="Corbel"/>
                <a:ea typeface="Corbel"/>
                <a:cs typeface="Corbel"/>
                <a:sym typeface="Corbel"/>
              </a:rPr>
              <a:t>Mise en plan</a:t>
            </a:r>
            <a:endParaRPr sz="1800" b="1">
              <a:solidFill>
                <a:schemeClr val="dk1"/>
              </a:solidFill>
              <a:latin typeface="Corbel"/>
              <a:ea typeface="Corbel"/>
              <a:cs typeface="Corbel"/>
              <a:sym typeface="Corbel"/>
            </a:endParaRPr>
          </a:p>
          <a:p>
            <a:pPr marL="457200" lvl="0" indent="0" algn="l" rtl="0">
              <a:spcBef>
                <a:spcPts val="560"/>
              </a:spcBef>
              <a:spcAft>
                <a:spcPts val="0"/>
              </a:spcAft>
              <a:buNone/>
            </a:pPr>
            <a:endParaRPr sz="1800" b="1">
              <a:solidFill>
                <a:schemeClr val="dk1"/>
              </a:solidFill>
              <a:latin typeface="Corbel"/>
              <a:ea typeface="Corbel"/>
              <a:cs typeface="Corbel"/>
              <a:sym typeface="Corbel"/>
            </a:endParaRPr>
          </a:p>
          <a:p>
            <a:pPr marL="0" lvl="0" indent="0" algn="l" rtl="0">
              <a:spcBef>
                <a:spcPts val="0"/>
              </a:spcBef>
              <a:spcAft>
                <a:spcPts val="0"/>
              </a:spcAft>
              <a:buNone/>
            </a:pPr>
            <a:endParaRPr/>
          </a:p>
        </p:txBody>
      </p:sp>
      <p:pic>
        <p:nvPicPr>
          <p:cNvPr id="633" name="Google Shape;633;p59"/>
          <p:cNvPicPr preferRelativeResize="0"/>
          <p:nvPr/>
        </p:nvPicPr>
        <p:blipFill>
          <a:blip r:embed="rId4">
            <a:alphaModFix/>
          </a:blip>
          <a:stretch>
            <a:fillRect/>
          </a:stretch>
        </p:blipFill>
        <p:spPr>
          <a:xfrm>
            <a:off x="2622813" y="2026050"/>
            <a:ext cx="4625670" cy="267630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0"/>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48</a:t>
            </a:fld>
            <a:endParaRPr/>
          </a:p>
        </p:txBody>
      </p:sp>
      <p:sp>
        <p:nvSpPr>
          <p:cNvPr id="640" name="Google Shape;640;p60"/>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a:t>
            </a:r>
            <a:endParaRPr/>
          </a:p>
        </p:txBody>
      </p:sp>
      <p:pic>
        <p:nvPicPr>
          <p:cNvPr id="641" name="Google Shape;641;p60"/>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642" name="Google Shape;642;p60"/>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sp>
        <p:nvSpPr>
          <p:cNvPr id="643" name="Google Shape;643;p60"/>
          <p:cNvSpPr txBox="1"/>
          <p:nvPr/>
        </p:nvSpPr>
        <p:spPr>
          <a:xfrm>
            <a:off x="374725" y="983175"/>
            <a:ext cx="8292600" cy="317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sng" strike="noStrike" cap="none">
                <a:solidFill>
                  <a:srgbClr val="000000"/>
                </a:solidFill>
                <a:latin typeface="Arial"/>
                <a:ea typeface="Arial"/>
                <a:cs typeface="Arial"/>
                <a:sym typeface="Arial"/>
              </a:rPr>
              <a:t>Points du règlement :</a:t>
            </a:r>
            <a:endParaRPr sz="1800" b="1"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000000"/>
                </a:solidFill>
                <a:latin typeface="Arial"/>
                <a:ea typeface="Arial"/>
                <a:cs typeface="Arial"/>
                <a:sym typeface="Arial"/>
              </a:rPr>
              <a:t>T.1.5.1  : The vehicle must be equipped with a fully operational suspension system with shock absorbers, front and rear, with usable wheel travel of at least 50 mm, with a driver seated.</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000000"/>
                </a:solidFill>
                <a:latin typeface="Arial"/>
                <a:ea typeface="Arial"/>
                <a:cs typeface="Arial"/>
                <a:sym typeface="Arial"/>
              </a:rPr>
              <a:t>T.1.5.3  : All suspension mounting points must be visible at Technical Inspection, either by direct view or by removing any covers.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1"/>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49</a:t>
            </a:fld>
            <a:endParaRPr/>
          </a:p>
        </p:txBody>
      </p:sp>
      <p:sp>
        <p:nvSpPr>
          <p:cNvPr id="650" name="Google Shape;650;p61"/>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a:t>
            </a:r>
            <a:endParaRPr/>
          </a:p>
        </p:txBody>
      </p:sp>
      <p:pic>
        <p:nvPicPr>
          <p:cNvPr id="651" name="Google Shape;651;p61"/>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652" name="Google Shape;652;p61"/>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graphicFrame>
        <p:nvGraphicFramePr>
          <p:cNvPr id="653" name="Google Shape;653;p61"/>
          <p:cNvGraphicFramePr/>
          <p:nvPr/>
        </p:nvGraphicFramePr>
        <p:xfrm>
          <a:off x="1070075" y="1147950"/>
          <a:ext cx="3000000" cy="3000000"/>
        </p:xfrm>
        <a:graphic>
          <a:graphicData uri="http://schemas.openxmlformats.org/drawingml/2006/table">
            <a:tbl>
              <a:tblPr>
                <a:noFill/>
                <a:tableStyleId>{7D0B469F-A573-456A-9850-EE441BD5CC4B}</a:tableStyleId>
              </a:tblPr>
              <a:tblGrid>
                <a:gridCol w="3619500"/>
                <a:gridCol w="3619500"/>
              </a:tblGrid>
              <a:tr h="349725">
                <a:tc>
                  <a:txBody>
                    <a:bodyPr/>
                    <a:lstStyle/>
                    <a:p>
                      <a:pPr marL="0" lvl="0" indent="0" algn="ctr" rtl="0">
                        <a:spcBef>
                          <a:spcPts val="0"/>
                        </a:spcBef>
                        <a:spcAft>
                          <a:spcPts val="0"/>
                        </a:spcAft>
                        <a:buNone/>
                      </a:pPr>
                      <a:r>
                        <a:rPr lang="fr-FR" b="1"/>
                        <a:t>Véhicules </a:t>
                      </a:r>
                      <a:endParaRPr b="1"/>
                    </a:p>
                  </a:txBody>
                  <a:tcPr marL="91425" marR="91425" marT="91425" marB="91425"/>
                </a:tc>
                <a:tc>
                  <a:txBody>
                    <a:bodyPr/>
                    <a:lstStyle/>
                    <a:p>
                      <a:pPr marL="0" lvl="0" indent="0" algn="ctr" rtl="0">
                        <a:spcBef>
                          <a:spcPts val="0"/>
                        </a:spcBef>
                        <a:spcAft>
                          <a:spcPts val="0"/>
                        </a:spcAft>
                        <a:buNone/>
                      </a:pPr>
                      <a:r>
                        <a:rPr lang="fr-FR" b="1"/>
                        <a:t>Architecture</a:t>
                      </a:r>
                      <a:endParaRPr b="1"/>
                    </a:p>
                  </a:txBody>
                  <a:tcPr marL="91425" marR="91425" marT="91425" marB="91425"/>
                </a:tc>
              </a:tr>
              <a:tr h="353125">
                <a:tc>
                  <a:txBody>
                    <a:bodyPr/>
                    <a:lstStyle/>
                    <a:p>
                      <a:pPr marL="0" lvl="0" indent="0" algn="ctr" rtl="0">
                        <a:spcBef>
                          <a:spcPts val="0"/>
                        </a:spcBef>
                        <a:spcAft>
                          <a:spcPts val="0"/>
                        </a:spcAft>
                        <a:buNone/>
                      </a:pPr>
                      <a:r>
                        <a:rPr lang="fr-FR"/>
                        <a:t>Dynamix</a:t>
                      </a:r>
                      <a:endParaRPr/>
                    </a:p>
                  </a:txBody>
                  <a:tcPr marL="91425" marR="91425" marT="91425" marB="91425"/>
                </a:tc>
                <a:tc>
                  <a:txBody>
                    <a:bodyPr/>
                    <a:lstStyle/>
                    <a:p>
                      <a:pPr marL="0" lvl="0" indent="0" algn="ctr" rtl="0">
                        <a:spcBef>
                          <a:spcPts val="0"/>
                        </a:spcBef>
                        <a:spcAft>
                          <a:spcPts val="0"/>
                        </a:spcAft>
                        <a:buNone/>
                      </a:pPr>
                      <a:r>
                        <a:rPr lang="fr-FR"/>
                        <a:t>-</a:t>
                      </a:r>
                      <a:endParaRPr/>
                    </a:p>
                  </a:txBody>
                  <a:tcPr marL="91425" marR="91425" marT="91425" marB="91425"/>
                </a:tc>
              </a:tr>
              <a:tr h="536500">
                <a:tc>
                  <a:txBody>
                    <a:bodyPr/>
                    <a:lstStyle/>
                    <a:p>
                      <a:pPr marL="0" lvl="0" indent="0" algn="ctr" rtl="0">
                        <a:spcBef>
                          <a:spcPts val="0"/>
                        </a:spcBef>
                        <a:spcAft>
                          <a:spcPts val="0"/>
                        </a:spcAft>
                        <a:buNone/>
                      </a:pPr>
                      <a:r>
                        <a:rPr lang="fr-FR"/>
                        <a:t>Atomix</a:t>
                      </a:r>
                      <a:endParaRPr/>
                    </a:p>
                  </a:txBody>
                  <a:tcPr marL="91425" marR="91425" marT="91425" marB="91425"/>
                </a:tc>
                <a:tc>
                  <a:txBody>
                    <a:bodyPr/>
                    <a:lstStyle/>
                    <a:p>
                      <a:pPr marL="0" lvl="0" indent="0" algn="ctr" rtl="0">
                        <a:spcBef>
                          <a:spcPts val="0"/>
                        </a:spcBef>
                        <a:spcAft>
                          <a:spcPts val="0"/>
                        </a:spcAft>
                        <a:buNone/>
                      </a:pPr>
                      <a:r>
                        <a:rPr lang="fr-FR">
                          <a:solidFill>
                            <a:schemeClr val="dk1"/>
                          </a:solidFill>
                        </a:rPr>
                        <a:t>Avant Poussant / Arrière Poussant</a:t>
                      </a:r>
                      <a:endParaRPr>
                        <a:solidFill>
                          <a:schemeClr val="dk1"/>
                        </a:solidFill>
                      </a:endParaRPr>
                    </a:p>
                    <a:p>
                      <a:pPr marL="0" lvl="0" indent="0" algn="ctr" rtl="0">
                        <a:spcBef>
                          <a:spcPts val="0"/>
                        </a:spcBef>
                        <a:spcAft>
                          <a:spcPts val="0"/>
                        </a:spcAft>
                        <a:buNone/>
                      </a:pPr>
                      <a:endParaRPr/>
                    </a:p>
                  </a:txBody>
                  <a:tcPr marL="91425" marR="91425" marT="91425" marB="91425"/>
                </a:tc>
              </a:tr>
              <a:tr h="353125">
                <a:tc>
                  <a:txBody>
                    <a:bodyPr/>
                    <a:lstStyle/>
                    <a:p>
                      <a:pPr marL="0" lvl="0" indent="0" algn="ctr" rtl="0">
                        <a:spcBef>
                          <a:spcPts val="0"/>
                        </a:spcBef>
                        <a:spcAft>
                          <a:spcPts val="0"/>
                        </a:spcAft>
                        <a:buNone/>
                      </a:pPr>
                      <a:r>
                        <a:rPr lang="fr-FR"/>
                        <a:t>Kinétix</a:t>
                      </a:r>
                      <a:endParaRPr/>
                    </a:p>
                  </a:txBody>
                  <a:tcPr marL="91425" marR="91425" marT="91425" marB="91425"/>
                </a:tc>
                <a:tc>
                  <a:txBody>
                    <a:bodyPr/>
                    <a:lstStyle/>
                    <a:p>
                      <a:pPr marL="0" lvl="0" indent="0" algn="ctr" rtl="0">
                        <a:spcBef>
                          <a:spcPts val="0"/>
                        </a:spcBef>
                        <a:spcAft>
                          <a:spcPts val="0"/>
                        </a:spcAft>
                        <a:buNone/>
                      </a:pPr>
                      <a:r>
                        <a:rPr lang="fr-FR"/>
                        <a:t>-</a:t>
                      </a:r>
                      <a:endParaRPr/>
                    </a:p>
                  </a:txBody>
                  <a:tcPr marL="91425" marR="91425" marT="91425" marB="91425"/>
                </a:tc>
              </a:tr>
              <a:tr h="349725">
                <a:tc>
                  <a:txBody>
                    <a:bodyPr/>
                    <a:lstStyle/>
                    <a:p>
                      <a:pPr marL="0" lvl="0" indent="0" algn="ctr" rtl="0">
                        <a:spcBef>
                          <a:spcPts val="0"/>
                        </a:spcBef>
                        <a:spcAft>
                          <a:spcPts val="0"/>
                        </a:spcAft>
                        <a:buNone/>
                      </a:pPr>
                      <a:r>
                        <a:rPr lang="fr-FR"/>
                        <a:t>Olympix</a:t>
                      </a:r>
                      <a:endParaRPr/>
                    </a:p>
                  </a:txBody>
                  <a:tcPr marL="91425" marR="91425" marT="91425" marB="91425"/>
                </a:tc>
                <a:tc>
                  <a:txBody>
                    <a:bodyPr/>
                    <a:lstStyle/>
                    <a:p>
                      <a:pPr marL="0" lvl="0" indent="0" algn="ctr" rtl="0">
                        <a:spcBef>
                          <a:spcPts val="0"/>
                        </a:spcBef>
                        <a:spcAft>
                          <a:spcPts val="0"/>
                        </a:spcAft>
                        <a:buNone/>
                      </a:pPr>
                      <a:r>
                        <a:rPr lang="fr-FR">
                          <a:solidFill>
                            <a:schemeClr val="dk1"/>
                          </a:solidFill>
                        </a:rPr>
                        <a:t>Avant Tirant / Arrière Poussant</a:t>
                      </a:r>
                      <a:endParaRPr/>
                    </a:p>
                  </a:txBody>
                  <a:tcPr marL="91425" marR="91425" marT="91425" marB="91425"/>
                </a:tc>
              </a:tr>
              <a:tr h="349725">
                <a:tc>
                  <a:txBody>
                    <a:bodyPr/>
                    <a:lstStyle/>
                    <a:p>
                      <a:pPr marL="0" lvl="0" indent="0" algn="ctr" rtl="0">
                        <a:spcBef>
                          <a:spcPts val="0"/>
                        </a:spcBef>
                        <a:spcAft>
                          <a:spcPts val="0"/>
                        </a:spcAft>
                        <a:buNone/>
                      </a:pPr>
                      <a:r>
                        <a:rPr lang="fr-FR"/>
                        <a:t>Vulcanix</a:t>
                      </a:r>
                      <a:endParaRPr/>
                    </a:p>
                  </a:txBody>
                  <a:tcPr marL="91425" marR="91425" marT="91425" marB="91425"/>
                </a:tc>
                <a:tc>
                  <a:txBody>
                    <a:bodyPr/>
                    <a:lstStyle/>
                    <a:p>
                      <a:pPr marL="0" lvl="0" indent="0" algn="ctr" rtl="0">
                        <a:spcBef>
                          <a:spcPts val="0"/>
                        </a:spcBef>
                        <a:spcAft>
                          <a:spcPts val="0"/>
                        </a:spcAft>
                        <a:buNone/>
                      </a:pPr>
                      <a:r>
                        <a:rPr lang="fr-FR">
                          <a:solidFill>
                            <a:schemeClr val="dk1"/>
                          </a:solidFill>
                        </a:rPr>
                        <a:t>Avant Tirant / Arrière Poussant</a:t>
                      </a:r>
                      <a:endParaRPr/>
                    </a:p>
                  </a:txBody>
                  <a:tcPr marL="91425" marR="91425" marT="91425" marB="91425"/>
                </a:tc>
              </a:tr>
              <a:tr h="349725">
                <a:tc>
                  <a:txBody>
                    <a:bodyPr/>
                    <a:lstStyle/>
                    <a:p>
                      <a:pPr marL="0" lvl="0" indent="0" algn="ctr" rtl="0">
                        <a:spcBef>
                          <a:spcPts val="0"/>
                        </a:spcBef>
                        <a:spcAft>
                          <a:spcPts val="0"/>
                        </a:spcAft>
                        <a:buNone/>
                      </a:pPr>
                      <a:r>
                        <a:rPr lang="fr-FR"/>
                        <a:t>Optimus</a:t>
                      </a:r>
                      <a:endParaRPr/>
                    </a:p>
                  </a:txBody>
                  <a:tcPr marL="91425" marR="91425" marT="91425" marB="91425"/>
                </a:tc>
                <a:tc>
                  <a:txBody>
                    <a:bodyPr/>
                    <a:lstStyle/>
                    <a:p>
                      <a:pPr marL="0" lvl="0" indent="0" algn="ctr" rtl="0">
                        <a:spcBef>
                          <a:spcPts val="0"/>
                        </a:spcBef>
                        <a:spcAft>
                          <a:spcPts val="0"/>
                        </a:spcAft>
                        <a:buNone/>
                      </a:pPr>
                      <a:r>
                        <a:rPr lang="fr-FR"/>
                        <a:t>Avant Poussant / Arrière Poussant</a:t>
                      </a:r>
                      <a:endParaRPr/>
                    </a:p>
                  </a:txBody>
                  <a:tcPr marL="91425" marR="91425" marT="91425" marB="91425"/>
                </a:tc>
              </a:tr>
            </a:tbl>
          </a:graphicData>
        </a:graphic>
      </p:graphicFrame>
      <p:sp>
        <p:nvSpPr>
          <p:cNvPr id="654" name="Google Shape;654;p61"/>
          <p:cNvSpPr txBox="1"/>
          <p:nvPr/>
        </p:nvSpPr>
        <p:spPr>
          <a:xfrm>
            <a:off x="211625" y="768075"/>
            <a:ext cx="55962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FF0000"/>
                </a:solidFill>
                <a:latin typeface="Corbel"/>
                <a:ea typeface="Corbel"/>
                <a:cs typeface="Corbel"/>
                <a:sym typeface="Corbel"/>
              </a:rPr>
              <a:t>Comparaison avec les véhicules précédents :</a:t>
            </a:r>
            <a:r>
              <a:rPr lang="fr-FR" sz="1800" b="1">
                <a:latin typeface="Corbel"/>
                <a:ea typeface="Corbel"/>
                <a:cs typeface="Corbel"/>
                <a:sym typeface="Corbel"/>
              </a:rPr>
              <a:t> </a:t>
            </a:r>
            <a:endParaRPr sz="1800" b="1">
              <a:latin typeface="Corbel"/>
              <a:ea typeface="Corbel"/>
              <a:cs typeface="Corbel"/>
              <a:sym typeface="Corbel"/>
            </a:endParaRPr>
          </a:p>
        </p:txBody>
      </p:sp>
      <p:sp>
        <p:nvSpPr>
          <p:cNvPr id="655" name="Google Shape;655;p61"/>
          <p:cNvSpPr txBox="1"/>
          <p:nvPr/>
        </p:nvSpPr>
        <p:spPr>
          <a:xfrm>
            <a:off x="2274900" y="4224525"/>
            <a:ext cx="5596200" cy="5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t>Choix motivé par l’intégration du Barre anti roulis </a:t>
            </a:r>
            <a:endParaRPr sz="18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7"/>
          <p:cNvSpPr txBox="1">
            <a:spLocks noGrp="1"/>
          </p:cNvSpPr>
          <p:nvPr>
            <p:ph type="body" idx="1"/>
          </p:nvPr>
        </p:nvSpPr>
        <p:spPr>
          <a:xfrm>
            <a:off x="-131851" y="843600"/>
            <a:ext cx="2801100" cy="14850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SzPts val="1100"/>
              <a:buAutoNum type="alphaLcPeriod"/>
            </a:pPr>
            <a:r>
              <a:rPr lang="fr-FR" sz="1100"/>
              <a:t>Ergonomie</a:t>
            </a:r>
            <a:endParaRPr sz="1100"/>
          </a:p>
          <a:p>
            <a:pPr marL="914400" lvl="1" indent="-298450" algn="l" rtl="0">
              <a:lnSpc>
                <a:spcPct val="100000"/>
              </a:lnSpc>
              <a:spcBef>
                <a:spcPts val="0"/>
              </a:spcBef>
              <a:spcAft>
                <a:spcPts val="0"/>
              </a:spcAft>
              <a:buSzPts val="1100"/>
              <a:buAutoNum type="alphaLcPeriod"/>
            </a:pPr>
            <a:r>
              <a:rPr lang="fr-FR" sz="1100"/>
              <a:t>Structure tubulaire</a:t>
            </a:r>
            <a:endParaRPr sz="1100"/>
          </a:p>
          <a:p>
            <a:pPr marL="914400" lvl="1" indent="-298450" algn="l" rtl="0">
              <a:lnSpc>
                <a:spcPct val="100000"/>
              </a:lnSpc>
              <a:spcBef>
                <a:spcPts val="0"/>
              </a:spcBef>
              <a:spcAft>
                <a:spcPts val="0"/>
              </a:spcAft>
              <a:buSzPts val="1100"/>
              <a:buAutoNum type="alphaLcPeriod"/>
            </a:pPr>
            <a:r>
              <a:rPr lang="fr-FR" sz="1100"/>
              <a:t>Carrosserie</a:t>
            </a:r>
            <a:endParaRPr sz="1100"/>
          </a:p>
          <a:p>
            <a:pPr marL="914400" lvl="1" indent="-298450" algn="l" rtl="0">
              <a:lnSpc>
                <a:spcPct val="100000"/>
              </a:lnSpc>
              <a:spcBef>
                <a:spcPts val="0"/>
              </a:spcBef>
              <a:spcAft>
                <a:spcPts val="0"/>
              </a:spcAft>
              <a:buSzPts val="1100"/>
              <a:buAutoNum type="alphaLcPeriod"/>
            </a:pPr>
            <a:r>
              <a:rPr lang="fr-FR" sz="1100"/>
              <a:t>Éléments  aérodynamique </a:t>
            </a:r>
            <a:endParaRPr sz="1100">
              <a:solidFill>
                <a:schemeClr val="dk1"/>
              </a:solidFill>
            </a:endParaRPr>
          </a:p>
        </p:txBody>
      </p:sp>
      <p:sp>
        <p:nvSpPr>
          <p:cNvPr id="151" name="Google Shape;151;p17"/>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00"/>
              <a:buNone/>
            </a:pPr>
            <a:fld id="{00000000-1234-1234-1234-123412341234}" type="slidenum">
              <a:rPr lang="fr-FR"/>
              <a:t>5</a:t>
            </a:fld>
            <a:endParaRPr/>
          </a:p>
        </p:txBody>
      </p:sp>
      <p:sp>
        <p:nvSpPr>
          <p:cNvPr id="152" name="Google Shape;152;p17"/>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Châssis équipé et aérodynamique</a:t>
            </a:r>
            <a:endParaRPr/>
          </a:p>
        </p:txBody>
      </p:sp>
      <p:sp>
        <p:nvSpPr>
          <p:cNvPr id="153" name="Google Shape;153;p17"/>
          <p:cNvSpPr txBox="1"/>
          <p:nvPr/>
        </p:nvSpPr>
        <p:spPr>
          <a:xfrm>
            <a:off x="7764425" y="593675"/>
            <a:ext cx="3000000" cy="3000000"/>
          </a:xfrm>
          <a:prstGeom prst="rect">
            <a:avLst/>
          </a:prstGeom>
          <a:noFill/>
          <a:ln>
            <a:noFill/>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chemeClr val="dk1"/>
              </a:buClr>
              <a:buSzPts val="1100"/>
              <a:buFont typeface="Arial"/>
              <a:buNone/>
            </a:pPr>
            <a:r>
              <a:rPr lang="fr-FR"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Times New Roman"/>
              <a:ea typeface="Times New Roman"/>
              <a:cs typeface="Times New Roman"/>
              <a:sym typeface="Times New Roman"/>
            </a:endParaRPr>
          </a:p>
        </p:txBody>
      </p:sp>
      <p:pic>
        <p:nvPicPr>
          <p:cNvPr id="154" name="Google Shape;154;p17"/>
          <p:cNvPicPr preferRelativeResize="0"/>
          <p:nvPr/>
        </p:nvPicPr>
        <p:blipFill rotWithShape="1">
          <a:blip r:embed="rId3">
            <a:alphaModFix/>
          </a:blip>
          <a:srcRect l="13161" r="18644" b="27630"/>
          <a:stretch/>
        </p:blipFill>
        <p:spPr>
          <a:xfrm>
            <a:off x="2782950" y="1050699"/>
            <a:ext cx="5898350" cy="3521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50</a:t>
            </a:fld>
            <a:endParaRPr/>
          </a:p>
        </p:txBody>
      </p:sp>
      <p:sp>
        <p:nvSpPr>
          <p:cNvPr id="662" name="Google Shape;662;p62"/>
          <p:cNvSpPr txBox="1">
            <a:spLocks noGrp="1"/>
          </p:cNvSpPr>
          <p:nvPr>
            <p:ph type="title"/>
          </p:nvPr>
        </p:nvSpPr>
        <p:spPr>
          <a:xfrm>
            <a:off x="0" y="19725"/>
            <a:ext cx="91083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a:t>
            </a:r>
            <a:endParaRPr/>
          </a:p>
        </p:txBody>
      </p:sp>
      <p:sp>
        <p:nvSpPr>
          <p:cNvPr id="663" name="Google Shape;663;p62"/>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664" name="Google Shape;664;p62"/>
          <p:cNvPicPr preferRelativeResize="0"/>
          <p:nvPr/>
        </p:nvPicPr>
        <p:blipFill rotWithShape="1">
          <a:blip r:embed="rId3">
            <a:alphaModFix/>
          </a:blip>
          <a:srcRect r="47282"/>
          <a:stretch/>
        </p:blipFill>
        <p:spPr>
          <a:xfrm>
            <a:off x="8538350" y="47238"/>
            <a:ext cx="426500" cy="606775"/>
          </a:xfrm>
          <a:prstGeom prst="rect">
            <a:avLst/>
          </a:prstGeom>
          <a:noFill/>
          <a:ln>
            <a:noFill/>
          </a:ln>
        </p:spPr>
      </p:pic>
      <p:pic>
        <p:nvPicPr>
          <p:cNvPr id="665" name="Google Shape;665;p62"/>
          <p:cNvPicPr preferRelativeResize="0"/>
          <p:nvPr/>
        </p:nvPicPr>
        <p:blipFill>
          <a:blip r:embed="rId4">
            <a:alphaModFix/>
          </a:blip>
          <a:stretch>
            <a:fillRect/>
          </a:stretch>
        </p:blipFill>
        <p:spPr>
          <a:xfrm>
            <a:off x="4679100" y="971400"/>
            <a:ext cx="4183173" cy="3106175"/>
          </a:xfrm>
          <a:prstGeom prst="rect">
            <a:avLst/>
          </a:prstGeom>
          <a:noFill/>
          <a:ln>
            <a:noFill/>
          </a:ln>
        </p:spPr>
      </p:pic>
      <p:pic>
        <p:nvPicPr>
          <p:cNvPr id="666" name="Google Shape;666;p62"/>
          <p:cNvPicPr preferRelativeResize="0"/>
          <p:nvPr/>
        </p:nvPicPr>
        <p:blipFill>
          <a:blip r:embed="rId5">
            <a:alphaModFix/>
          </a:blip>
          <a:stretch>
            <a:fillRect/>
          </a:stretch>
        </p:blipFill>
        <p:spPr>
          <a:xfrm>
            <a:off x="252750" y="889100"/>
            <a:ext cx="4279400" cy="3153700"/>
          </a:xfrm>
          <a:prstGeom prst="rect">
            <a:avLst/>
          </a:prstGeom>
          <a:noFill/>
          <a:ln>
            <a:noFill/>
          </a:ln>
        </p:spPr>
      </p:pic>
      <p:sp>
        <p:nvSpPr>
          <p:cNvPr id="667" name="Google Shape;667;p62"/>
          <p:cNvSpPr txBox="1"/>
          <p:nvPr/>
        </p:nvSpPr>
        <p:spPr>
          <a:xfrm>
            <a:off x="1210900" y="4042800"/>
            <a:ext cx="27864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suspensions avants </a:t>
            </a:r>
            <a:endParaRPr b="1"/>
          </a:p>
        </p:txBody>
      </p:sp>
      <p:sp>
        <p:nvSpPr>
          <p:cNvPr id="668" name="Google Shape;668;p62"/>
          <p:cNvSpPr txBox="1"/>
          <p:nvPr/>
        </p:nvSpPr>
        <p:spPr>
          <a:xfrm>
            <a:off x="5554525" y="4077575"/>
            <a:ext cx="27864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suspensions arrieres</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3"/>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51</a:t>
            </a:fld>
            <a:endParaRPr/>
          </a:p>
        </p:txBody>
      </p:sp>
      <p:sp>
        <p:nvSpPr>
          <p:cNvPr id="675" name="Google Shape;675;p63"/>
          <p:cNvSpPr txBox="1">
            <a:spLocks noGrp="1"/>
          </p:cNvSpPr>
          <p:nvPr>
            <p:ph type="title"/>
          </p:nvPr>
        </p:nvSpPr>
        <p:spPr>
          <a:xfrm>
            <a:off x="0" y="19725"/>
            <a:ext cx="91083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 avant</a:t>
            </a:r>
            <a:endParaRPr/>
          </a:p>
        </p:txBody>
      </p:sp>
      <p:sp>
        <p:nvSpPr>
          <p:cNvPr id="676" name="Google Shape;676;p63"/>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677" name="Google Shape;677;p63"/>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678" name="Google Shape;678;p63"/>
          <p:cNvSpPr txBox="1">
            <a:spLocks noGrp="1"/>
          </p:cNvSpPr>
          <p:nvPr>
            <p:ph type="body" idx="1"/>
          </p:nvPr>
        </p:nvSpPr>
        <p:spPr>
          <a:xfrm>
            <a:off x="139825" y="814175"/>
            <a:ext cx="3685200" cy="40041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du basculeur avant:</a:t>
            </a:r>
            <a:r>
              <a:rPr lang="fr-FR">
                <a:solidFill>
                  <a:srgbClr val="FF0000"/>
                </a:solidFill>
              </a:rPr>
              <a:t> </a:t>
            </a:r>
            <a:endParaRPr>
              <a:solidFill>
                <a:srgbClr val="000000"/>
              </a:solidFil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Matériau : </a:t>
            </a:r>
            <a:r>
              <a:rPr lang="fr-FR" sz="1700" b="0">
                <a:solidFill>
                  <a:srgbClr val="000000"/>
                </a:solidFill>
                <a:latin typeface="Arial"/>
                <a:ea typeface="Arial"/>
                <a:cs typeface="Arial"/>
                <a:sym typeface="Arial"/>
              </a:rPr>
              <a:t>S355</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Masse prévisionnelle :</a:t>
            </a:r>
            <a:r>
              <a:rPr lang="fr-FR" sz="1700" b="0">
                <a:solidFill>
                  <a:srgbClr val="000000"/>
                </a:solidFill>
                <a:latin typeface="Arial"/>
                <a:ea typeface="Arial"/>
                <a:cs typeface="Arial"/>
                <a:sym typeface="Arial"/>
              </a:rPr>
              <a:t> 38 g</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Partenaire concerné : </a:t>
            </a:r>
            <a:r>
              <a:rPr lang="fr-FR" sz="1700" b="0">
                <a:solidFill>
                  <a:srgbClr val="000000"/>
                </a:solidFill>
                <a:latin typeface="Arial"/>
                <a:ea typeface="Arial"/>
                <a:cs typeface="Arial"/>
                <a:sym typeface="Arial"/>
              </a:rPr>
              <a:t>Découpe Laser 3mm La Mache</a:t>
            </a:r>
            <a:endParaRPr sz="170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Cas de charge :</a:t>
            </a:r>
            <a:r>
              <a:rPr lang="fr-FR" sz="1700">
                <a:latin typeface="Arial"/>
                <a:ea typeface="Arial"/>
                <a:cs typeface="Arial"/>
                <a:sym typeface="Arial"/>
              </a:rPr>
              <a:t> </a:t>
            </a:r>
            <a:endParaRPr sz="1700">
              <a:latin typeface="Arial"/>
              <a:ea typeface="Arial"/>
              <a:cs typeface="Arial"/>
              <a:sym typeface="Arial"/>
            </a:endParaRPr>
          </a:p>
          <a:p>
            <a:pPr marL="0" lvl="0" indent="0" algn="l" rtl="0">
              <a:spcBef>
                <a:spcPts val="0"/>
              </a:spcBef>
              <a:spcAft>
                <a:spcPts val="0"/>
              </a:spcAft>
              <a:buClr>
                <a:schemeClr val="dk1"/>
              </a:buClr>
              <a:buFont typeface="Arial"/>
              <a:buNone/>
            </a:pPr>
            <a:r>
              <a:rPr lang="fr-FR" sz="1400" b="0">
                <a:latin typeface="Arial"/>
                <a:ea typeface="Arial"/>
                <a:cs typeface="Arial"/>
                <a:sym typeface="Arial"/>
              </a:rPr>
              <a:t>Efforts obtenus via MécaMaster, imposés au Rocker en BUMP 3G</a:t>
            </a:r>
            <a:endParaRPr sz="1700" b="0">
              <a:latin typeface="Arial"/>
              <a:ea typeface="Arial"/>
              <a:cs typeface="Arial"/>
              <a:sym typeface="Arial"/>
            </a:endParaRPr>
          </a:p>
          <a:p>
            <a:pPr marL="0" lvl="0" indent="0" algn="l" rtl="0">
              <a:spcBef>
                <a:spcPts val="0"/>
              </a:spcBef>
              <a:spcAft>
                <a:spcPts val="0"/>
              </a:spcAft>
              <a:buClr>
                <a:srgbClr val="000000"/>
              </a:buClr>
              <a:buFont typeface="Arial"/>
              <a:buNone/>
            </a:pPr>
            <a:endParaRPr sz="1800" b="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endParaRPr sz="1400" b="0">
              <a:latin typeface="Arial"/>
              <a:ea typeface="Arial"/>
              <a:cs typeface="Arial"/>
              <a:sym typeface="Arial"/>
            </a:endParaRPr>
          </a:p>
          <a:p>
            <a:pPr marL="0" lvl="0" indent="0" algn="l" rtl="0">
              <a:spcBef>
                <a:spcPts val="560"/>
              </a:spcBef>
              <a:spcAft>
                <a:spcPts val="0"/>
              </a:spcAft>
              <a:buNone/>
            </a:pPr>
            <a:endParaRPr sz="1800">
              <a:solidFill>
                <a:srgbClr val="000000"/>
              </a:solidFill>
            </a:endParaRPr>
          </a:p>
        </p:txBody>
      </p:sp>
      <p:pic>
        <p:nvPicPr>
          <p:cNvPr id="679" name="Google Shape;679;p63"/>
          <p:cNvPicPr preferRelativeResize="0"/>
          <p:nvPr/>
        </p:nvPicPr>
        <p:blipFill>
          <a:blip r:embed="rId4">
            <a:alphaModFix/>
          </a:blip>
          <a:stretch>
            <a:fillRect/>
          </a:stretch>
        </p:blipFill>
        <p:spPr>
          <a:xfrm>
            <a:off x="7003950" y="-900"/>
            <a:ext cx="701400" cy="703065"/>
          </a:xfrm>
          <a:prstGeom prst="rect">
            <a:avLst/>
          </a:prstGeom>
          <a:noFill/>
          <a:ln>
            <a:noFill/>
          </a:ln>
        </p:spPr>
      </p:pic>
      <p:sp>
        <p:nvSpPr>
          <p:cNvPr id="680" name="Google Shape;680;p63"/>
          <p:cNvSpPr txBox="1"/>
          <p:nvPr/>
        </p:nvSpPr>
        <p:spPr>
          <a:xfrm>
            <a:off x="6236750" y="126988"/>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VDO</a:t>
            </a:r>
            <a:endParaRPr sz="1800" b="0" i="0" u="none" strike="noStrike" cap="none">
              <a:solidFill>
                <a:srgbClr val="980000"/>
              </a:solidFill>
              <a:latin typeface="Arial"/>
              <a:ea typeface="Arial"/>
              <a:cs typeface="Arial"/>
              <a:sym typeface="Arial"/>
            </a:endParaRPr>
          </a:p>
        </p:txBody>
      </p:sp>
      <p:pic>
        <p:nvPicPr>
          <p:cNvPr id="681" name="Google Shape;681;p63"/>
          <p:cNvPicPr preferRelativeResize="0"/>
          <p:nvPr/>
        </p:nvPicPr>
        <p:blipFill>
          <a:blip r:embed="rId5">
            <a:alphaModFix/>
          </a:blip>
          <a:stretch>
            <a:fillRect/>
          </a:stretch>
        </p:blipFill>
        <p:spPr>
          <a:xfrm>
            <a:off x="4180925" y="759825"/>
            <a:ext cx="4096126" cy="2084699"/>
          </a:xfrm>
          <a:prstGeom prst="rect">
            <a:avLst/>
          </a:prstGeom>
          <a:noFill/>
          <a:ln>
            <a:noFill/>
          </a:ln>
        </p:spPr>
      </p:pic>
      <p:pic>
        <p:nvPicPr>
          <p:cNvPr id="682" name="Google Shape;682;p63"/>
          <p:cNvPicPr preferRelativeResize="0"/>
          <p:nvPr/>
        </p:nvPicPr>
        <p:blipFill>
          <a:blip r:embed="rId6">
            <a:alphaModFix/>
          </a:blip>
          <a:stretch>
            <a:fillRect/>
          </a:stretch>
        </p:blipFill>
        <p:spPr>
          <a:xfrm>
            <a:off x="4180925" y="2844525"/>
            <a:ext cx="4096124" cy="2161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4"/>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52</a:t>
            </a:fld>
            <a:endParaRPr/>
          </a:p>
        </p:txBody>
      </p:sp>
      <p:sp>
        <p:nvSpPr>
          <p:cNvPr id="689" name="Google Shape;689;p64"/>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690" name="Google Shape;690;p64"/>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691" name="Google Shape;691;p64"/>
          <p:cNvSpPr txBox="1">
            <a:spLocks noGrp="1"/>
          </p:cNvSpPr>
          <p:nvPr>
            <p:ph type="title"/>
          </p:nvPr>
        </p:nvSpPr>
        <p:spPr>
          <a:xfrm>
            <a:off x="0" y="19725"/>
            <a:ext cx="91083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 avants</a:t>
            </a:r>
            <a:endParaRPr/>
          </a:p>
        </p:txBody>
      </p:sp>
      <p:sp>
        <p:nvSpPr>
          <p:cNvPr id="692" name="Google Shape;692;p64"/>
          <p:cNvSpPr txBox="1"/>
          <p:nvPr/>
        </p:nvSpPr>
        <p:spPr>
          <a:xfrm>
            <a:off x="143375" y="876175"/>
            <a:ext cx="4265400" cy="3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900" b="1">
                <a:solidFill>
                  <a:srgbClr val="FF0000"/>
                </a:solidFill>
              </a:rPr>
              <a:t>Réalisation du pivot :</a:t>
            </a:r>
            <a:endParaRPr sz="1900" b="1">
              <a:solidFill>
                <a:srgbClr val="FF0000"/>
              </a:solidFill>
            </a:endParaRPr>
          </a:p>
          <a:p>
            <a:pPr marL="0" lvl="0" indent="0" algn="l" rtl="0">
              <a:spcBef>
                <a:spcPts val="0"/>
              </a:spcBef>
              <a:spcAft>
                <a:spcPts val="0"/>
              </a:spcAft>
              <a:buNone/>
            </a:pPr>
            <a:endParaRPr sz="1900" b="1">
              <a:solidFill>
                <a:srgbClr val="FF0000"/>
              </a:solidFill>
            </a:endParaRPr>
          </a:p>
          <a:p>
            <a:pPr marL="457200" lvl="0" indent="-349250" algn="l" rtl="0">
              <a:spcBef>
                <a:spcPts val="0"/>
              </a:spcBef>
              <a:spcAft>
                <a:spcPts val="0"/>
              </a:spcAft>
              <a:buSzPts val="1900"/>
              <a:buChar char="-"/>
            </a:pPr>
            <a:r>
              <a:rPr lang="fr-FR" sz="1900"/>
              <a:t>Dimensionnement vis épaulée : 4mm d’épaulement suffirait mais par soucis de standardisation &amp; approvisionnement : choix 6 mm d’épaulement </a:t>
            </a:r>
            <a:endParaRPr sz="1900"/>
          </a:p>
          <a:p>
            <a:pPr marL="457200" lvl="0" indent="0" algn="l" rtl="0">
              <a:spcBef>
                <a:spcPts val="0"/>
              </a:spcBef>
              <a:spcAft>
                <a:spcPts val="0"/>
              </a:spcAft>
              <a:buNone/>
            </a:pPr>
            <a:endParaRPr sz="1900"/>
          </a:p>
          <a:p>
            <a:pPr marL="457200" lvl="0" indent="-349250" algn="l" rtl="0">
              <a:spcBef>
                <a:spcPts val="0"/>
              </a:spcBef>
              <a:spcAft>
                <a:spcPts val="0"/>
              </a:spcAft>
              <a:buSzPts val="1900"/>
              <a:buChar char="-"/>
            </a:pPr>
            <a:r>
              <a:rPr lang="fr-FR" sz="1900"/>
              <a:t>Coussinet en composite PTFE</a:t>
            </a:r>
            <a:endParaRPr sz="1900"/>
          </a:p>
          <a:p>
            <a:pPr marL="457200" lvl="0" indent="-349250" algn="l" rtl="0">
              <a:spcBef>
                <a:spcPts val="0"/>
              </a:spcBef>
              <a:spcAft>
                <a:spcPts val="0"/>
              </a:spcAft>
              <a:buSzPts val="1900"/>
              <a:buChar char="-"/>
            </a:pPr>
            <a:r>
              <a:rPr lang="fr-FR" sz="1900"/>
              <a:t>Entretoise acier</a:t>
            </a:r>
            <a:endParaRPr sz="1900"/>
          </a:p>
        </p:txBody>
      </p:sp>
      <p:pic>
        <p:nvPicPr>
          <p:cNvPr id="693" name="Google Shape;693;p64"/>
          <p:cNvPicPr preferRelativeResize="0"/>
          <p:nvPr/>
        </p:nvPicPr>
        <p:blipFill>
          <a:blip r:embed="rId4">
            <a:alphaModFix/>
          </a:blip>
          <a:stretch>
            <a:fillRect/>
          </a:stretch>
        </p:blipFill>
        <p:spPr>
          <a:xfrm>
            <a:off x="4484750" y="1226600"/>
            <a:ext cx="4430426" cy="26276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5"/>
          <p:cNvSpPr txBox="1">
            <a:spLocks noGrp="1"/>
          </p:cNvSpPr>
          <p:nvPr>
            <p:ph type="body" idx="1"/>
          </p:nvPr>
        </p:nvSpPr>
        <p:spPr>
          <a:xfrm>
            <a:off x="251525" y="843550"/>
            <a:ext cx="3598800" cy="5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sz="1900">
                <a:solidFill>
                  <a:srgbClr val="FF0000"/>
                </a:solidFill>
                <a:latin typeface="Arial"/>
                <a:ea typeface="Arial"/>
                <a:cs typeface="Arial"/>
                <a:sym typeface="Arial"/>
              </a:rPr>
              <a:t>Suite Réalisation du pivot :</a:t>
            </a:r>
            <a:endParaRPr/>
          </a:p>
        </p:txBody>
      </p:sp>
      <p:sp>
        <p:nvSpPr>
          <p:cNvPr id="700" name="Google Shape;700;p6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53</a:t>
            </a:fld>
            <a:endParaRPr/>
          </a:p>
        </p:txBody>
      </p:sp>
      <p:sp>
        <p:nvSpPr>
          <p:cNvPr id="701" name="Google Shape;701;p65"/>
          <p:cNvSpPr txBox="1">
            <a:spLocks noGrp="1"/>
          </p:cNvSpPr>
          <p:nvPr>
            <p:ph type="title"/>
          </p:nvPr>
        </p:nvSpPr>
        <p:spPr>
          <a:xfrm>
            <a:off x="0" y="19725"/>
            <a:ext cx="91083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 avants</a:t>
            </a:r>
            <a:endParaRPr/>
          </a:p>
        </p:txBody>
      </p:sp>
      <p:pic>
        <p:nvPicPr>
          <p:cNvPr id="702" name="Google Shape;702;p65"/>
          <p:cNvPicPr preferRelativeResize="0"/>
          <p:nvPr/>
        </p:nvPicPr>
        <p:blipFill>
          <a:blip r:embed="rId3">
            <a:alphaModFix/>
          </a:blip>
          <a:stretch>
            <a:fillRect/>
          </a:stretch>
        </p:blipFill>
        <p:spPr>
          <a:xfrm>
            <a:off x="4061850" y="1291375"/>
            <a:ext cx="1558450" cy="2327725"/>
          </a:xfrm>
          <a:prstGeom prst="rect">
            <a:avLst/>
          </a:prstGeom>
          <a:noFill/>
          <a:ln>
            <a:noFill/>
          </a:ln>
        </p:spPr>
      </p:pic>
      <p:sp>
        <p:nvSpPr>
          <p:cNvPr id="703" name="Google Shape;703;p65"/>
          <p:cNvSpPr txBox="1"/>
          <p:nvPr/>
        </p:nvSpPr>
        <p:spPr>
          <a:xfrm>
            <a:off x="4020775" y="3627775"/>
            <a:ext cx="2274900" cy="9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Vis épaulée </a:t>
            </a:r>
            <a:br>
              <a:rPr lang="fr-FR"/>
            </a:br>
            <a:r>
              <a:rPr lang="fr-FR"/>
              <a:t>Fournisseur Emile Maurin </a:t>
            </a:r>
            <a:endParaRPr/>
          </a:p>
          <a:p>
            <a:pPr marL="0" lvl="0" indent="0" algn="l" rtl="0">
              <a:spcBef>
                <a:spcPts val="0"/>
              </a:spcBef>
              <a:spcAft>
                <a:spcPts val="0"/>
              </a:spcAft>
              <a:buNone/>
            </a:pPr>
            <a:r>
              <a:rPr lang="fr-FR"/>
              <a:t>Réf : 31-520-5-35 </a:t>
            </a:r>
            <a:endParaRPr/>
          </a:p>
          <a:p>
            <a:pPr marL="0" lvl="0" indent="0" algn="l" rtl="0">
              <a:spcBef>
                <a:spcPts val="0"/>
              </a:spcBef>
              <a:spcAft>
                <a:spcPts val="0"/>
              </a:spcAft>
              <a:buNone/>
            </a:pPr>
            <a:r>
              <a:rPr lang="fr-FR"/>
              <a:t>Quantité : 4</a:t>
            </a:r>
            <a:endParaRPr/>
          </a:p>
        </p:txBody>
      </p:sp>
      <p:pic>
        <p:nvPicPr>
          <p:cNvPr id="704" name="Google Shape;704;p65"/>
          <p:cNvPicPr preferRelativeResize="0"/>
          <p:nvPr/>
        </p:nvPicPr>
        <p:blipFill>
          <a:blip r:embed="rId4">
            <a:alphaModFix/>
          </a:blip>
          <a:stretch>
            <a:fillRect/>
          </a:stretch>
        </p:blipFill>
        <p:spPr>
          <a:xfrm>
            <a:off x="6430375" y="1275088"/>
            <a:ext cx="1987325" cy="2287625"/>
          </a:xfrm>
          <a:prstGeom prst="rect">
            <a:avLst/>
          </a:prstGeom>
          <a:noFill/>
          <a:ln>
            <a:noFill/>
          </a:ln>
        </p:spPr>
      </p:pic>
      <p:sp>
        <p:nvSpPr>
          <p:cNvPr id="705" name="Google Shape;705;p65"/>
          <p:cNvSpPr txBox="1"/>
          <p:nvPr/>
        </p:nvSpPr>
        <p:spPr>
          <a:xfrm>
            <a:off x="6430375" y="3627775"/>
            <a:ext cx="2713500" cy="10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Coussinet en composites PTFE</a:t>
            </a:r>
            <a:endParaRPr/>
          </a:p>
          <a:p>
            <a:pPr marL="0" lvl="0" indent="0" algn="l" rtl="0">
              <a:spcBef>
                <a:spcPts val="0"/>
              </a:spcBef>
              <a:spcAft>
                <a:spcPts val="0"/>
              </a:spcAft>
              <a:buNone/>
            </a:pPr>
            <a:r>
              <a:rPr lang="fr-FR"/>
              <a:t>Fournisseur SKF</a:t>
            </a:r>
            <a:endParaRPr/>
          </a:p>
          <a:p>
            <a:pPr marL="0" lvl="0" indent="0" algn="l" rtl="0">
              <a:spcBef>
                <a:spcPts val="0"/>
              </a:spcBef>
              <a:spcAft>
                <a:spcPts val="0"/>
              </a:spcAft>
              <a:buNone/>
            </a:pPr>
            <a:r>
              <a:rPr lang="fr-FR"/>
              <a:t>Réf : PCMF 060808 E</a:t>
            </a:r>
            <a:endParaRPr/>
          </a:p>
          <a:p>
            <a:pPr marL="0" lvl="0" indent="0" algn="l" rtl="0">
              <a:spcBef>
                <a:spcPts val="0"/>
              </a:spcBef>
              <a:spcAft>
                <a:spcPts val="0"/>
              </a:spcAft>
              <a:buNone/>
            </a:pPr>
            <a:r>
              <a:rPr lang="fr-FR"/>
              <a:t>Masse : 1.9 g </a:t>
            </a:r>
            <a:endParaRPr/>
          </a:p>
          <a:p>
            <a:pPr marL="0" lvl="0" indent="0" algn="l" rtl="0">
              <a:spcBef>
                <a:spcPts val="0"/>
              </a:spcBef>
              <a:spcAft>
                <a:spcPts val="0"/>
              </a:spcAft>
              <a:buNone/>
            </a:pPr>
            <a:r>
              <a:rPr lang="fr-FR"/>
              <a:t>Quantité : 8 </a:t>
            </a:r>
            <a:endParaRPr/>
          </a:p>
        </p:txBody>
      </p:sp>
      <p:pic>
        <p:nvPicPr>
          <p:cNvPr id="706" name="Google Shape;706;p65"/>
          <p:cNvPicPr preferRelativeResize="0"/>
          <p:nvPr/>
        </p:nvPicPr>
        <p:blipFill>
          <a:blip r:embed="rId5">
            <a:alphaModFix/>
          </a:blip>
          <a:stretch>
            <a:fillRect/>
          </a:stretch>
        </p:blipFill>
        <p:spPr>
          <a:xfrm>
            <a:off x="1225337" y="1255059"/>
            <a:ext cx="2460839" cy="2327725"/>
          </a:xfrm>
          <a:prstGeom prst="rect">
            <a:avLst/>
          </a:prstGeom>
          <a:noFill/>
          <a:ln>
            <a:noFill/>
          </a:ln>
        </p:spPr>
      </p:pic>
      <p:sp>
        <p:nvSpPr>
          <p:cNvPr id="707" name="Google Shape;707;p65"/>
          <p:cNvSpPr txBox="1"/>
          <p:nvPr/>
        </p:nvSpPr>
        <p:spPr>
          <a:xfrm>
            <a:off x="1370175" y="3627775"/>
            <a:ext cx="2316000" cy="10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Entretoise Acier </a:t>
            </a:r>
            <a:br>
              <a:rPr lang="fr-FR"/>
            </a:br>
            <a:r>
              <a:rPr lang="fr-FR"/>
              <a:t>Boisard </a:t>
            </a:r>
            <a:br>
              <a:rPr lang="fr-FR"/>
            </a:br>
            <a:r>
              <a:rPr lang="fr-FR"/>
              <a:t>Masse : 5g</a:t>
            </a:r>
            <a:br>
              <a:rPr lang="fr-FR"/>
            </a:br>
            <a:r>
              <a:rPr lang="fr-FR"/>
              <a:t>Quantité : 4 </a:t>
            </a:r>
            <a:endParaRPr/>
          </a:p>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54</a:t>
            </a:fld>
            <a:endParaRPr/>
          </a:p>
        </p:txBody>
      </p:sp>
      <p:sp>
        <p:nvSpPr>
          <p:cNvPr id="714" name="Google Shape;714;p66"/>
          <p:cNvSpPr txBox="1">
            <a:spLocks noGrp="1"/>
          </p:cNvSpPr>
          <p:nvPr>
            <p:ph type="title"/>
          </p:nvPr>
        </p:nvSpPr>
        <p:spPr>
          <a:xfrm>
            <a:off x="0" y="19725"/>
            <a:ext cx="91083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 avants</a:t>
            </a:r>
            <a:endParaRPr/>
          </a:p>
        </p:txBody>
      </p:sp>
      <p:sp>
        <p:nvSpPr>
          <p:cNvPr id="715" name="Google Shape;715;p66"/>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716" name="Google Shape;716;p66"/>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717" name="Google Shape;717;p66"/>
          <p:cNvSpPr txBox="1">
            <a:spLocks noGrp="1"/>
          </p:cNvSpPr>
          <p:nvPr>
            <p:ph type="body" idx="1"/>
          </p:nvPr>
        </p:nvSpPr>
        <p:spPr>
          <a:xfrm>
            <a:off x="139825" y="814175"/>
            <a:ext cx="3628200" cy="40041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de la chape sur tube carrée:</a:t>
            </a:r>
            <a:endParaRPr sz="1900">
              <a:solidFill>
                <a:srgbClr val="FF0000"/>
              </a:solidFil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Matériau : </a:t>
            </a:r>
            <a:r>
              <a:rPr lang="fr-FR" sz="1700" b="0">
                <a:solidFill>
                  <a:srgbClr val="000000"/>
                </a:solidFill>
                <a:latin typeface="Arial"/>
                <a:ea typeface="Arial"/>
                <a:cs typeface="Arial"/>
                <a:sym typeface="Arial"/>
              </a:rPr>
              <a:t>S355</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Masse prévisionnelle : </a:t>
            </a:r>
            <a:r>
              <a:rPr lang="fr-FR" sz="1700" b="0">
                <a:solidFill>
                  <a:srgbClr val="000000"/>
                </a:solidFill>
                <a:latin typeface="Arial"/>
                <a:ea typeface="Arial"/>
                <a:cs typeface="Arial"/>
                <a:sym typeface="Arial"/>
              </a:rPr>
              <a:t>118 g (avec visserie)</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Partenaire concerné : </a:t>
            </a:r>
            <a:r>
              <a:rPr lang="fr-FR" sz="1700" b="0">
                <a:solidFill>
                  <a:srgbClr val="000000"/>
                </a:solidFill>
                <a:latin typeface="Arial"/>
                <a:ea typeface="Arial"/>
                <a:cs typeface="Arial"/>
                <a:sym typeface="Arial"/>
              </a:rPr>
              <a:t>Découpe Laser 3mm La Mache</a:t>
            </a:r>
            <a:endParaRPr sz="170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Cas de charge :</a:t>
            </a:r>
            <a:r>
              <a:rPr lang="fr-FR" sz="1700">
                <a:latin typeface="Arial"/>
                <a:ea typeface="Arial"/>
                <a:cs typeface="Arial"/>
                <a:sym typeface="Arial"/>
              </a:rPr>
              <a:t> </a:t>
            </a:r>
            <a:endParaRPr sz="1700">
              <a:latin typeface="Arial"/>
              <a:ea typeface="Arial"/>
              <a:cs typeface="Arial"/>
              <a:sym typeface="Arial"/>
            </a:endParaRPr>
          </a:p>
          <a:p>
            <a:pPr marL="0" lvl="0" indent="0" algn="l" rtl="0">
              <a:spcBef>
                <a:spcPts val="0"/>
              </a:spcBef>
              <a:spcAft>
                <a:spcPts val="0"/>
              </a:spcAft>
              <a:buClr>
                <a:schemeClr val="dk1"/>
              </a:buClr>
              <a:buFont typeface="Arial"/>
              <a:buNone/>
            </a:pPr>
            <a:r>
              <a:rPr lang="fr-FR" sz="1400" b="0">
                <a:latin typeface="Arial"/>
                <a:ea typeface="Arial"/>
                <a:cs typeface="Arial"/>
                <a:sym typeface="Arial"/>
              </a:rPr>
              <a:t>Efforts obtenus via MécaMaster, en BUMP 3G</a:t>
            </a:r>
            <a:endParaRPr sz="1700" b="0">
              <a:latin typeface="Arial"/>
              <a:ea typeface="Arial"/>
              <a:cs typeface="Arial"/>
              <a:sym typeface="Arial"/>
            </a:endParaRPr>
          </a:p>
          <a:p>
            <a:pPr marL="0" lvl="0" indent="0" algn="l" rtl="0">
              <a:spcBef>
                <a:spcPts val="0"/>
              </a:spcBef>
              <a:spcAft>
                <a:spcPts val="0"/>
              </a:spcAft>
              <a:buClr>
                <a:srgbClr val="000000"/>
              </a:buClr>
              <a:buFont typeface="Arial"/>
              <a:buNone/>
            </a:pPr>
            <a:endParaRPr sz="1800" b="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endParaRPr sz="1400" b="0">
              <a:latin typeface="Arial"/>
              <a:ea typeface="Arial"/>
              <a:cs typeface="Arial"/>
              <a:sym typeface="Arial"/>
            </a:endParaRPr>
          </a:p>
          <a:p>
            <a:pPr marL="0" lvl="0" indent="0" algn="l" rtl="0">
              <a:spcBef>
                <a:spcPts val="560"/>
              </a:spcBef>
              <a:spcAft>
                <a:spcPts val="0"/>
              </a:spcAft>
              <a:buNone/>
            </a:pPr>
            <a:endParaRPr sz="1800">
              <a:solidFill>
                <a:srgbClr val="000000"/>
              </a:solidFill>
            </a:endParaRPr>
          </a:p>
        </p:txBody>
      </p:sp>
      <p:pic>
        <p:nvPicPr>
          <p:cNvPr id="718" name="Google Shape;718;p66"/>
          <p:cNvPicPr preferRelativeResize="0"/>
          <p:nvPr/>
        </p:nvPicPr>
        <p:blipFill>
          <a:blip r:embed="rId4">
            <a:alphaModFix/>
          </a:blip>
          <a:stretch>
            <a:fillRect/>
          </a:stretch>
        </p:blipFill>
        <p:spPr>
          <a:xfrm>
            <a:off x="4446800" y="747850"/>
            <a:ext cx="4291025" cy="2093974"/>
          </a:xfrm>
          <a:prstGeom prst="rect">
            <a:avLst/>
          </a:prstGeom>
          <a:noFill/>
          <a:ln>
            <a:noFill/>
          </a:ln>
        </p:spPr>
      </p:pic>
      <p:pic>
        <p:nvPicPr>
          <p:cNvPr id="719" name="Google Shape;719;p66"/>
          <p:cNvPicPr preferRelativeResize="0"/>
          <p:nvPr/>
        </p:nvPicPr>
        <p:blipFill>
          <a:blip r:embed="rId5">
            <a:alphaModFix/>
          </a:blip>
          <a:stretch>
            <a:fillRect/>
          </a:stretch>
        </p:blipFill>
        <p:spPr>
          <a:xfrm>
            <a:off x="4422550" y="2780600"/>
            <a:ext cx="4349876" cy="2093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7"/>
          <p:cNvSpPr txBox="1">
            <a:spLocks noGrp="1"/>
          </p:cNvSpPr>
          <p:nvPr>
            <p:ph type="body" idx="1"/>
          </p:nvPr>
        </p:nvSpPr>
        <p:spPr>
          <a:xfrm>
            <a:off x="251525" y="843550"/>
            <a:ext cx="4592100" cy="7635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800">
                <a:solidFill>
                  <a:srgbClr val="FF0000"/>
                </a:solidFill>
              </a:rPr>
              <a:t>Discussion autour de l’insert arrière supérieur : </a:t>
            </a:r>
            <a:endParaRPr sz="1800">
              <a:solidFill>
                <a:srgbClr val="FF0000"/>
              </a:solidFill>
            </a:endParaRPr>
          </a:p>
        </p:txBody>
      </p:sp>
      <p:sp>
        <p:nvSpPr>
          <p:cNvPr id="726" name="Google Shape;726;p6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55</a:t>
            </a:fld>
            <a:endParaRPr/>
          </a:p>
        </p:txBody>
      </p:sp>
      <p:sp>
        <p:nvSpPr>
          <p:cNvPr id="727" name="Google Shape;727;p6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Bref retour sur le TOP Copeau 1 </a:t>
            </a:r>
            <a:endParaRPr/>
          </a:p>
        </p:txBody>
      </p:sp>
      <p:pic>
        <p:nvPicPr>
          <p:cNvPr id="728" name="Google Shape;728;p67"/>
          <p:cNvPicPr preferRelativeResize="0"/>
          <p:nvPr/>
        </p:nvPicPr>
        <p:blipFill rotWithShape="1">
          <a:blip r:embed="rId3">
            <a:alphaModFix/>
          </a:blip>
          <a:srcRect b="8357"/>
          <a:stretch/>
        </p:blipFill>
        <p:spPr>
          <a:xfrm>
            <a:off x="278050" y="1607050"/>
            <a:ext cx="3854401" cy="2435225"/>
          </a:xfrm>
          <a:prstGeom prst="rect">
            <a:avLst/>
          </a:prstGeom>
          <a:noFill/>
          <a:ln>
            <a:noFill/>
          </a:ln>
        </p:spPr>
      </p:pic>
      <p:sp>
        <p:nvSpPr>
          <p:cNvPr id="729" name="Google Shape;729;p67"/>
          <p:cNvSpPr txBox="1"/>
          <p:nvPr/>
        </p:nvSpPr>
        <p:spPr>
          <a:xfrm>
            <a:off x="4391075" y="893550"/>
            <a:ext cx="4438200" cy="17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Deux possibilités : </a:t>
            </a:r>
            <a:endParaRPr b="1"/>
          </a:p>
          <a:p>
            <a:pPr marL="457200" lvl="0" indent="-317500" algn="l" rtl="0">
              <a:spcBef>
                <a:spcPts val="0"/>
              </a:spcBef>
              <a:spcAft>
                <a:spcPts val="0"/>
              </a:spcAft>
              <a:buSzPts val="1400"/>
              <a:buChar char="-"/>
            </a:pPr>
            <a:r>
              <a:rPr lang="fr-FR" b="1"/>
              <a:t>réduire l’empattement : peu de place, impacte trop de sous systèmes. </a:t>
            </a:r>
            <a:endParaRPr b="1"/>
          </a:p>
          <a:p>
            <a:pPr marL="457200" lvl="0" indent="0" algn="l" rtl="0">
              <a:spcBef>
                <a:spcPts val="0"/>
              </a:spcBef>
              <a:spcAft>
                <a:spcPts val="0"/>
              </a:spcAft>
              <a:buNone/>
            </a:pPr>
            <a:endParaRPr b="1"/>
          </a:p>
          <a:p>
            <a:pPr marL="457200" lvl="0" indent="-317500" algn="l" rtl="0">
              <a:spcBef>
                <a:spcPts val="0"/>
              </a:spcBef>
              <a:spcAft>
                <a:spcPts val="0"/>
              </a:spcAft>
              <a:buSzPts val="1400"/>
              <a:buChar char="-"/>
            </a:pPr>
            <a:r>
              <a:rPr lang="fr-FR" b="1"/>
              <a:t>rotation de la configuration d’un angle de 12° : implique un travail trop conséquent en vue des échéances fixées</a:t>
            </a:r>
            <a:endParaRPr b="1"/>
          </a:p>
        </p:txBody>
      </p:sp>
      <p:pic>
        <p:nvPicPr>
          <p:cNvPr id="730" name="Google Shape;730;p67"/>
          <p:cNvPicPr preferRelativeResize="0"/>
          <p:nvPr/>
        </p:nvPicPr>
        <p:blipFill>
          <a:blip r:embed="rId4">
            <a:alphaModFix/>
          </a:blip>
          <a:stretch>
            <a:fillRect/>
          </a:stretch>
        </p:blipFill>
        <p:spPr>
          <a:xfrm>
            <a:off x="4391075" y="2513950"/>
            <a:ext cx="4408725" cy="249192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8"/>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56</a:t>
            </a:fld>
            <a:endParaRPr/>
          </a:p>
        </p:txBody>
      </p:sp>
      <p:sp>
        <p:nvSpPr>
          <p:cNvPr id="737" name="Google Shape;737;p68"/>
          <p:cNvSpPr txBox="1">
            <a:spLocks noGrp="1"/>
          </p:cNvSpPr>
          <p:nvPr>
            <p:ph type="title"/>
          </p:nvPr>
        </p:nvSpPr>
        <p:spPr>
          <a:xfrm>
            <a:off x="0" y="19725"/>
            <a:ext cx="91083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 arrieres</a:t>
            </a:r>
            <a:endParaRPr/>
          </a:p>
        </p:txBody>
      </p:sp>
      <p:sp>
        <p:nvSpPr>
          <p:cNvPr id="738" name="Google Shape;738;p68"/>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739" name="Google Shape;739;p68"/>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740" name="Google Shape;740;p68"/>
          <p:cNvSpPr txBox="1">
            <a:spLocks noGrp="1"/>
          </p:cNvSpPr>
          <p:nvPr>
            <p:ph type="body" idx="1"/>
          </p:nvPr>
        </p:nvSpPr>
        <p:spPr>
          <a:xfrm>
            <a:off x="139825" y="814175"/>
            <a:ext cx="3685200" cy="40041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du basculeur arrière:</a:t>
            </a:r>
            <a:r>
              <a:rPr lang="fr-FR">
                <a:solidFill>
                  <a:srgbClr val="FF0000"/>
                </a:solidFill>
              </a:rPr>
              <a:t> </a:t>
            </a:r>
            <a:endParaRPr>
              <a:solidFill>
                <a:srgbClr val="000000"/>
              </a:solidFil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Matériau : </a:t>
            </a:r>
            <a:r>
              <a:rPr lang="fr-FR" sz="1700" b="0">
                <a:solidFill>
                  <a:srgbClr val="000000"/>
                </a:solidFill>
                <a:latin typeface="Arial"/>
                <a:ea typeface="Arial"/>
                <a:cs typeface="Arial"/>
                <a:sym typeface="Arial"/>
              </a:rPr>
              <a:t>S355</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Masse prévisionnelle : </a:t>
            </a:r>
            <a:r>
              <a:rPr lang="fr-FR" sz="1700" b="0">
                <a:solidFill>
                  <a:srgbClr val="000000"/>
                </a:solidFill>
                <a:latin typeface="Arial"/>
                <a:ea typeface="Arial"/>
                <a:cs typeface="Arial"/>
                <a:sym typeface="Arial"/>
              </a:rPr>
              <a:t>53 g</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Partenaire concerné : </a:t>
            </a:r>
            <a:r>
              <a:rPr lang="fr-FR" sz="1700" b="0">
                <a:solidFill>
                  <a:srgbClr val="000000"/>
                </a:solidFill>
                <a:latin typeface="Arial"/>
                <a:ea typeface="Arial"/>
                <a:cs typeface="Arial"/>
                <a:sym typeface="Arial"/>
              </a:rPr>
              <a:t>Découpe Laser 3mm La Mache</a:t>
            </a:r>
            <a:endParaRPr sz="170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Cas de charge :</a:t>
            </a:r>
            <a:r>
              <a:rPr lang="fr-FR" sz="1700">
                <a:latin typeface="Arial"/>
                <a:ea typeface="Arial"/>
                <a:cs typeface="Arial"/>
                <a:sym typeface="Arial"/>
              </a:rPr>
              <a:t> </a:t>
            </a:r>
            <a:endParaRPr sz="1700">
              <a:latin typeface="Arial"/>
              <a:ea typeface="Arial"/>
              <a:cs typeface="Arial"/>
              <a:sym typeface="Arial"/>
            </a:endParaRPr>
          </a:p>
          <a:p>
            <a:pPr marL="0" lvl="0" indent="0" algn="l" rtl="0">
              <a:spcBef>
                <a:spcPts val="0"/>
              </a:spcBef>
              <a:spcAft>
                <a:spcPts val="0"/>
              </a:spcAft>
              <a:buClr>
                <a:schemeClr val="dk1"/>
              </a:buClr>
              <a:buFont typeface="Arial"/>
              <a:buNone/>
            </a:pPr>
            <a:r>
              <a:rPr lang="fr-FR" sz="1400" b="0">
                <a:latin typeface="Arial"/>
                <a:ea typeface="Arial"/>
                <a:cs typeface="Arial"/>
                <a:sym typeface="Arial"/>
              </a:rPr>
              <a:t>Efforts obtenus via MécaMaster, imposés au Rocker en BUMP 3G</a:t>
            </a:r>
            <a:endParaRPr sz="1700" b="0">
              <a:latin typeface="Arial"/>
              <a:ea typeface="Arial"/>
              <a:cs typeface="Arial"/>
              <a:sym typeface="Arial"/>
            </a:endParaRPr>
          </a:p>
          <a:p>
            <a:pPr marL="0" lvl="0" indent="0" algn="l" rtl="0">
              <a:spcBef>
                <a:spcPts val="0"/>
              </a:spcBef>
              <a:spcAft>
                <a:spcPts val="0"/>
              </a:spcAft>
              <a:buClr>
                <a:srgbClr val="000000"/>
              </a:buClr>
              <a:buFont typeface="Arial"/>
              <a:buNone/>
            </a:pPr>
            <a:endParaRPr sz="1800" b="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endParaRPr sz="1400" b="0">
              <a:latin typeface="Arial"/>
              <a:ea typeface="Arial"/>
              <a:cs typeface="Arial"/>
              <a:sym typeface="Arial"/>
            </a:endParaRPr>
          </a:p>
          <a:p>
            <a:pPr marL="0" lvl="0" indent="0" algn="l" rtl="0">
              <a:spcBef>
                <a:spcPts val="560"/>
              </a:spcBef>
              <a:spcAft>
                <a:spcPts val="0"/>
              </a:spcAft>
              <a:buNone/>
            </a:pPr>
            <a:endParaRPr sz="1800">
              <a:solidFill>
                <a:srgbClr val="000000"/>
              </a:solidFill>
            </a:endParaRPr>
          </a:p>
        </p:txBody>
      </p:sp>
      <p:pic>
        <p:nvPicPr>
          <p:cNvPr id="741" name="Google Shape;741;p68"/>
          <p:cNvPicPr preferRelativeResize="0"/>
          <p:nvPr/>
        </p:nvPicPr>
        <p:blipFill>
          <a:blip r:embed="rId4">
            <a:alphaModFix/>
          </a:blip>
          <a:stretch>
            <a:fillRect/>
          </a:stretch>
        </p:blipFill>
        <p:spPr>
          <a:xfrm>
            <a:off x="5112700" y="2891175"/>
            <a:ext cx="3575676" cy="2043350"/>
          </a:xfrm>
          <a:prstGeom prst="rect">
            <a:avLst/>
          </a:prstGeom>
          <a:noFill/>
          <a:ln>
            <a:noFill/>
          </a:ln>
        </p:spPr>
      </p:pic>
      <p:pic>
        <p:nvPicPr>
          <p:cNvPr id="742" name="Google Shape;742;p68"/>
          <p:cNvPicPr preferRelativeResize="0"/>
          <p:nvPr/>
        </p:nvPicPr>
        <p:blipFill>
          <a:blip r:embed="rId5">
            <a:alphaModFix/>
          </a:blip>
          <a:stretch>
            <a:fillRect/>
          </a:stretch>
        </p:blipFill>
        <p:spPr>
          <a:xfrm>
            <a:off x="7003950" y="-900"/>
            <a:ext cx="701400" cy="703065"/>
          </a:xfrm>
          <a:prstGeom prst="rect">
            <a:avLst/>
          </a:prstGeom>
          <a:noFill/>
          <a:ln>
            <a:noFill/>
          </a:ln>
        </p:spPr>
      </p:pic>
      <p:sp>
        <p:nvSpPr>
          <p:cNvPr id="743" name="Google Shape;743;p68"/>
          <p:cNvSpPr txBox="1"/>
          <p:nvPr/>
        </p:nvSpPr>
        <p:spPr>
          <a:xfrm>
            <a:off x="6236750" y="126988"/>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VDO</a:t>
            </a:r>
            <a:endParaRPr sz="1800" b="0" i="0" u="none" strike="noStrike" cap="none">
              <a:solidFill>
                <a:srgbClr val="980000"/>
              </a:solidFill>
              <a:latin typeface="Arial"/>
              <a:ea typeface="Arial"/>
              <a:cs typeface="Arial"/>
              <a:sym typeface="Arial"/>
            </a:endParaRPr>
          </a:p>
        </p:txBody>
      </p:sp>
      <p:pic>
        <p:nvPicPr>
          <p:cNvPr id="744" name="Google Shape;744;p68"/>
          <p:cNvPicPr preferRelativeResize="0"/>
          <p:nvPr/>
        </p:nvPicPr>
        <p:blipFill>
          <a:blip r:embed="rId6">
            <a:alphaModFix/>
          </a:blip>
          <a:stretch>
            <a:fillRect/>
          </a:stretch>
        </p:blipFill>
        <p:spPr>
          <a:xfrm>
            <a:off x="5112700" y="814175"/>
            <a:ext cx="3575675" cy="2077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9"/>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57</a:t>
            </a:fld>
            <a:endParaRPr/>
          </a:p>
        </p:txBody>
      </p:sp>
      <p:sp>
        <p:nvSpPr>
          <p:cNvPr id="751" name="Google Shape;751;p69"/>
          <p:cNvSpPr txBox="1">
            <a:spLocks noGrp="1"/>
          </p:cNvSpPr>
          <p:nvPr>
            <p:ph type="title"/>
          </p:nvPr>
        </p:nvSpPr>
        <p:spPr>
          <a:xfrm>
            <a:off x="0" y="19725"/>
            <a:ext cx="91083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Suspensions arrières</a:t>
            </a:r>
            <a:endParaRPr/>
          </a:p>
        </p:txBody>
      </p:sp>
      <p:sp>
        <p:nvSpPr>
          <p:cNvPr id="752" name="Google Shape;752;p69"/>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753" name="Google Shape;753;p69"/>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754" name="Google Shape;754;p69"/>
          <p:cNvSpPr txBox="1">
            <a:spLocks noGrp="1"/>
          </p:cNvSpPr>
          <p:nvPr>
            <p:ph type="body" idx="1"/>
          </p:nvPr>
        </p:nvSpPr>
        <p:spPr>
          <a:xfrm>
            <a:off x="139825" y="814175"/>
            <a:ext cx="3628200" cy="40041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900">
                <a:solidFill>
                  <a:srgbClr val="FF0000"/>
                </a:solidFill>
              </a:rPr>
              <a:t>Réalisation de la chape sur tube carrée:</a:t>
            </a:r>
            <a:endParaRPr sz="1900">
              <a:solidFill>
                <a:srgbClr val="FF0000"/>
              </a:solidFil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Matériau : </a:t>
            </a:r>
            <a:r>
              <a:rPr lang="fr-FR" sz="1700" b="0">
                <a:solidFill>
                  <a:srgbClr val="000000"/>
                </a:solidFill>
                <a:latin typeface="Arial"/>
                <a:ea typeface="Arial"/>
                <a:cs typeface="Arial"/>
                <a:sym typeface="Arial"/>
              </a:rPr>
              <a:t>Acier</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r>
              <a:rPr lang="fr-FR" sz="1700">
                <a:solidFill>
                  <a:srgbClr val="000000"/>
                </a:solidFill>
                <a:latin typeface="Arial"/>
                <a:ea typeface="Arial"/>
                <a:cs typeface="Arial"/>
                <a:sym typeface="Arial"/>
              </a:rPr>
              <a:t>Masse prévisionnelle : </a:t>
            </a:r>
            <a:r>
              <a:rPr lang="fr-FR" sz="1700" b="0">
                <a:solidFill>
                  <a:srgbClr val="000000"/>
                </a:solidFill>
                <a:latin typeface="Arial"/>
                <a:ea typeface="Arial"/>
                <a:cs typeface="Arial"/>
                <a:sym typeface="Arial"/>
              </a:rPr>
              <a:t>92 g</a:t>
            </a:r>
            <a:endParaRPr sz="1700" b="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Partenaire concerné : </a:t>
            </a:r>
            <a:r>
              <a:rPr lang="fr-FR" sz="1700" b="0">
                <a:solidFill>
                  <a:srgbClr val="000000"/>
                </a:solidFill>
                <a:latin typeface="Arial"/>
                <a:ea typeface="Arial"/>
                <a:cs typeface="Arial"/>
                <a:sym typeface="Arial"/>
              </a:rPr>
              <a:t>Boisard</a:t>
            </a:r>
            <a:endParaRPr sz="170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fr-FR" sz="1700">
                <a:solidFill>
                  <a:srgbClr val="000000"/>
                </a:solidFill>
                <a:latin typeface="Arial"/>
                <a:ea typeface="Arial"/>
                <a:cs typeface="Arial"/>
                <a:sym typeface="Arial"/>
              </a:rPr>
              <a:t>Cas de charge :</a:t>
            </a:r>
            <a:r>
              <a:rPr lang="fr-FR" sz="1700">
                <a:latin typeface="Arial"/>
                <a:ea typeface="Arial"/>
                <a:cs typeface="Arial"/>
                <a:sym typeface="Arial"/>
              </a:rPr>
              <a:t> </a:t>
            </a:r>
            <a:endParaRPr sz="1700">
              <a:latin typeface="Arial"/>
              <a:ea typeface="Arial"/>
              <a:cs typeface="Arial"/>
              <a:sym typeface="Arial"/>
            </a:endParaRPr>
          </a:p>
          <a:p>
            <a:pPr marL="0" lvl="0" indent="0" algn="l" rtl="0">
              <a:spcBef>
                <a:spcPts val="0"/>
              </a:spcBef>
              <a:spcAft>
                <a:spcPts val="0"/>
              </a:spcAft>
              <a:buClr>
                <a:schemeClr val="dk1"/>
              </a:buClr>
              <a:buFont typeface="Arial"/>
              <a:buNone/>
            </a:pPr>
            <a:r>
              <a:rPr lang="fr-FR" sz="1400" b="0">
                <a:latin typeface="Arial"/>
                <a:ea typeface="Arial"/>
                <a:cs typeface="Arial"/>
                <a:sym typeface="Arial"/>
              </a:rPr>
              <a:t>Efforts obtenus via MécaMaster, en BUMP 3G</a:t>
            </a:r>
            <a:endParaRPr sz="1700" b="0">
              <a:latin typeface="Arial"/>
              <a:ea typeface="Arial"/>
              <a:cs typeface="Arial"/>
              <a:sym typeface="Arial"/>
            </a:endParaRPr>
          </a:p>
          <a:p>
            <a:pPr marL="0" lvl="0" indent="0" algn="l" rtl="0">
              <a:spcBef>
                <a:spcPts val="0"/>
              </a:spcBef>
              <a:spcAft>
                <a:spcPts val="0"/>
              </a:spcAft>
              <a:buClr>
                <a:srgbClr val="000000"/>
              </a:buClr>
              <a:buFont typeface="Arial"/>
              <a:buNone/>
            </a:pPr>
            <a:endParaRPr sz="1800" b="0">
              <a:solidFill>
                <a:srgbClr val="000000"/>
              </a:solidFill>
              <a:latin typeface="Arial"/>
              <a:ea typeface="Arial"/>
              <a:cs typeface="Arial"/>
              <a:sym typeface="Arial"/>
            </a:endParaRPr>
          </a:p>
          <a:p>
            <a:pPr marL="0" lvl="0" indent="0" algn="l" rtl="0">
              <a:spcBef>
                <a:spcPts val="0"/>
              </a:spcBef>
              <a:spcAft>
                <a:spcPts val="0"/>
              </a:spcAft>
              <a:buClr>
                <a:srgbClr val="000000"/>
              </a:buClr>
              <a:buFont typeface="Arial"/>
              <a:buNone/>
            </a:pPr>
            <a:endParaRPr sz="1400" b="0">
              <a:latin typeface="Arial"/>
              <a:ea typeface="Arial"/>
              <a:cs typeface="Arial"/>
              <a:sym typeface="Arial"/>
            </a:endParaRPr>
          </a:p>
          <a:p>
            <a:pPr marL="0" lvl="0" indent="0" algn="l" rtl="0">
              <a:spcBef>
                <a:spcPts val="560"/>
              </a:spcBef>
              <a:spcAft>
                <a:spcPts val="0"/>
              </a:spcAft>
              <a:buNone/>
            </a:pPr>
            <a:endParaRPr sz="1800">
              <a:solidFill>
                <a:srgbClr val="000000"/>
              </a:solidFill>
            </a:endParaRPr>
          </a:p>
        </p:txBody>
      </p:sp>
      <p:pic>
        <p:nvPicPr>
          <p:cNvPr id="755" name="Google Shape;755;p69"/>
          <p:cNvPicPr preferRelativeResize="0"/>
          <p:nvPr/>
        </p:nvPicPr>
        <p:blipFill>
          <a:blip r:embed="rId4">
            <a:alphaModFix/>
          </a:blip>
          <a:stretch>
            <a:fillRect/>
          </a:stretch>
        </p:blipFill>
        <p:spPr>
          <a:xfrm>
            <a:off x="4132425" y="757950"/>
            <a:ext cx="4255900" cy="2325499"/>
          </a:xfrm>
          <a:prstGeom prst="rect">
            <a:avLst/>
          </a:prstGeom>
          <a:noFill/>
          <a:ln>
            <a:noFill/>
          </a:ln>
        </p:spPr>
      </p:pic>
      <p:pic>
        <p:nvPicPr>
          <p:cNvPr id="756" name="Google Shape;756;p69"/>
          <p:cNvPicPr preferRelativeResize="0"/>
          <p:nvPr/>
        </p:nvPicPr>
        <p:blipFill>
          <a:blip r:embed="rId5">
            <a:alphaModFix/>
          </a:blip>
          <a:stretch>
            <a:fillRect/>
          </a:stretch>
        </p:blipFill>
        <p:spPr>
          <a:xfrm>
            <a:off x="4177775" y="3083450"/>
            <a:ext cx="4255900" cy="1851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0"/>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58</a:t>
            </a:fld>
            <a:endParaRPr/>
          </a:p>
        </p:txBody>
      </p:sp>
      <p:sp>
        <p:nvSpPr>
          <p:cNvPr id="763" name="Google Shape;763;p70"/>
          <p:cNvSpPr txBox="1">
            <a:spLocks noGrp="1"/>
          </p:cNvSpPr>
          <p:nvPr>
            <p:ph type="title"/>
          </p:nvPr>
        </p:nvSpPr>
        <p:spPr>
          <a:xfrm>
            <a:off x="0" y="19725"/>
            <a:ext cx="91083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Amortisseurs &amp; ressorts</a:t>
            </a:r>
            <a:endParaRPr/>
          </a:p>
        </p:txBody>
      </p:sp>
      <p:sp>
        <p:nvSpPr>
          <p:cNvPr id="764" name="Google Shape;764;p70"/>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765" name="Google Shape;765;p70"/>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766" name="Google Shape;766;p70"/>
          <p:cNvSpPr txBox="1"/>
          <p:nvPr/>
        </p:nvSpPr>
        <p:spPr>
          <a:xfrm>
            <a:off x="5445795" y="1592490"/>
            <a:ext cx="3519055"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1" i="0" u="none" strike="noStrike" cap="none">
                <a:solidFill>
                  <a:srgbClr val="000000"/>
                </a:solidFill>
              </a:rPr>
              <a:t>Nom du produit : </a:t>
            </a:r>
            <a:r>
              <a:rPr lang="fr-FR" sz="1400" b="0" i="0" u="none" strike="noStrike" cap="none">
                <a:solidFill>
                  <a:srgbClr val="000000"/>
                </a:solidFill>
                <a:latin typeface="Arial"/>
                <a:ea typeface="Arial"/>
                <a:cs typeface="Arial"/>
                <a:sym typeface="Arial"/>
              </a:rPr>
              <a:t>Amortisseur et ressort </a:t>
            </a:r>
            <a:endParaRPr/>
          </a:p>
          <a:p>
            <a:pPr marL="0" marR="0" lvl="0" indent="0" algn="l" rtl="0">
              <a:lnSpc>
                <a:spcPct val="100000"/>
              </a:lnSpc>
              <a:spcBef>
                <a:spcPts val="0"/>
              </a:spcBef>
              <a:spcAft>
                <a:spcPts val="0"/>
              </a:spcAft>
              <a:buNone/>
            </a:pPr>
            <a:r>
              <a:rPr lang="fr-FR" sz="1400" b="1" i="0" u="none" strike="noStrike" cap="none">
                <a:solidFill>
                  <a:srgbClr val="000000"/>
                </a:solidFill>
              </a:rPr>
              <a:t>Cout :</a:t>
            </a:r>
            <a:r>
              <a:rPr lang="fr-FR" sz="1400" b="0" i="0" u="none" strike="noStrike" cap="none">
                <a:solidFill>
                  <a:srgbClr val="000000"/>
                </a:solidFill>
                <a:latin typeface="Arial"/>
                <a:ea typeface="Arial"/>
                <a:cs typeface="Arial"/>
                <a:sym typeface="Arial"/>
              </a:rPr>
              <a:t> environ 780€ l'unité</a:t>
            </a:r>
            <a:endParaRPr/>
          </a:p>
          <a:p>
            <a:pPr marL="0" marR="0" lvl="0" indent="0" algn="l" rtl="0">
              <a:lnSpc>
                <a:spcPct val="100000"/>
              </a:lnSpc>
              <a:spcBef>
                <a:spcPts val="0"/>
              </a:spcBef>
              <a:spcAft>
                <a:spcPts val="0"/>
              </a:spcAft>
              <a:buNone/>
            </a:pPr>
            <a:r>
              <a:rPr lang="fr-FR" sz="1400" b="1" i="0" u="none" strike="noStrike" cap="none">
                <a:solidFill>
                  <a:srgbClr val="000000"/>
                </a:solidFill>
              </a:rPr>
              <a:t>Quantité :</a:t>
            </a:r>
            <a:r>
              <a:rPr lang="fr-FR" sz="1400" b="0" i="0" u="none" strike="noStrike" cap="none">
                <a:solidFill>
                  <a:srgbClr val="000000"/>
                </a:solidFill>
                <a:latin typeface="Arial"/>
                <a:ea typeface="Arial"/>
                <a:cs typeface="Arial"/>
                <a:sym typeface="Arial"/>
              </a:rPr>
              <a:t> 4 soit environ 3000</a:t>
            </a:r>
            <a:r>
              <a:rPr lang="fr-FR">
                <a:solidFill>
                  <a:schemeClr val="dk1"/>
                </a:solidFill>
              </a:rPr>
              <a:t>€ </a:t>
            </a:r>
            <a:endParaRPr/>
          </a:p>
          <a:p>
            <a:pPr marL="0" marR="0" lvl="0" indent="0" algn="l" rtl="0">
              <a:lnSpc>
                <a:spcPct val="100000"/>
              </a:lnSpc>
              <a:spcBef>
                <a:spcPts val="0"/>
              </a:spcBef>
              <a:spcAft>
                <a:spcPts val="0"/>
              </a:spcAft>
              <a:buNone/>
            </a:pPr>
            <a:r>
              <a:rPr lang="fr-FR" sz="1400" b="1" i="0" u="none" strike="noStrike" cap="none">
                <a:solidFill>
                  <a:srgbClr val="000000"/>
                </a:solidFill>
              </a:rPr>
              <a:t>Course :</a:t>
            </a:r>
            <a:r>
              <a:rPr lang="fr-FR" sz="1400" b="0" i="0" u="none" strike="noStrike" cap="none">
                <a:solidFill>
                  <a:srgbClr val="000000"/>
                </a:solidFill>
                <a:latin typeface="Arial"/>
                <a:ea typeface="Arial"/>
                <a:cs typeface="Arial"/>
                <a:sym typeface="Arial"/>
              </a:rPr>
              <a:t> 57 mm</a:t>
            </a:r>
            <a:endParaRPr/>
          </a:p>
          <a:p>
            <a:pPr marL="0" marR="0" lvl="0" indent="0" algn="l" rtl="0">
              <a:lnSpc>
                <a:spcPct val="100000"/>
              </a:lnSpc>
              <a:spcBef>
                <a:spcPts val="0"/>
              </a:spcBef>
              <a:spcAft>
                <a:spcPts val="0"/>
              </a:spcAft>
              <a:buNone/>
            </a:pPr>
            <a:r>
              <a:rPr lang="fr-FR" sz="1400" b="1" i="0" u="none" strike="noStrike" cap="none">
                <a:solidFill>
                  <a:srgbClr val="000000"/>
                </a:solidFill>
              </a:rPr>
              <a:t>Masse sans ressort : </a:t>
            </a:r>
            <a:r>
              <a:rPr lang="fr-FR" sz="1400" b="0" i="0" u="none" strike="noStrike" cap="none">
                <a:solidFill>
                  <a:srgbClr val="000000"/>
                </a:solidFill>
                <a:latin typeface="Arial"/>
                <a:ea typeface="Arial"/>
                <a:cs typeface="Arial"/>
                <a:sym typeface="Arial"/>
              </a:rPr>
              <a:t>394g</a:t>
            </a:r>
            <a:r>
              <a:rPr lang="fr-FR" sz="14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None/>
            </a:pPr>
            <a:r>
              <a:rPr lang="fr-FR" sz="1400" b="1" i="0" u="none" strike="noStrike" cap="none">
                <a:solidFill>
                  <a:srgbClr val="000000"/>
                </a:solidFill>
              </a:rPr>
              <a:t>Fournisseur :</a:t>
            </a:r>
            <a:r>
              <a:rPr lang="fr-FR" sz="1400" b="0" i="0" u="none" strike="noStrike" cap="none">
                <a:solidFill>
                  <a:srgbClr val="000000"/>
                </a:solidFill>
                <a:latin typeface="Arial"/>
                <a:ea typeface="Arial"/>
                <a:cs typeface="Arial"/>
                <a:sym typeface="Arial"/>
              </a:rPr>
              <a:t> öhlins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67" name="Google Shape;767;p70" descr="TTX25 MkII"/>
          <p:cNvPicPr preferRelativeResize="0"/>
          <p:nvPr/>
        </p:nvPicPr>
        <p:blipFill rotWithShape="1">
          <a:blip r:embed="rId4">
            <a:alphaModFix/>
          </a:blip>
          <a:srcRect/>
          <a:stretch/>
        </p:blipFill>
        <p:spPr>
          <a:xfrm>
            <a:off x="147807" y="870414"/>
            <a:ext cx="4899323" cy="3260034"/>
          </a:xfrm>
          <a:prstGeom prst="rect">
            <a:avLst/>
          </a:prstGeom>
          <a:noFill/>
          <a:ln>
            <a:noFill/>
          </a:ln>
        </p:spPr>
      </p:pic>
      <p:sp>
        <p:nvSpPr>
          <p:cNvPr id="768" name="Google Shape;768;p70"/>
          <p:cNvSpPr txBox="1"/>
          <p:nvPr/>
        </p:nvSpPr>
        <p:spPr>
          <a:xfrm>
            <a:off x="5445800" y="3289875"/>
            <a:ext cx="3473100" cy="9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Réflexion de changement avec les amortisseurs ZF mais choix non retenu (plus long et plus lourd)</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1"/>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59</a:t>
            </a:fld>
            <a:endParaRPr/>
          </a:p>
        </p:txBody>
      </p:sp>
      <p:sp>
        <p:nvSpPr>
          <p:cNvPr id="775" name="Google Shape;775;p71"/>
          <p:cNvSpPr txBox="1">
            <a:spLocks noGrp="1"/>
          </p:cNvSpPr>
          <p:nvPr>
            <p:ph type="title"/>
          </p:nvPr>
        </p:nvSpPr>
        <p:spPr>
          <a:xfrm>
            <a:off x="0" y="19725"/>
            <a:ext cx="91083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Bilan de masse : Suspensions </a:t>
            </a:r>
            <a:endParaRPr/>
          </a:p>
        </p:txBody>
      </p:sp>
      <p:sp>
        <p:nvSpPr>
          <p:cNvPr id="776" name="Google Shape;776;p71"/>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PCT</a:t>
            </a:r>
            <a:endParaRPr sz="1800" b="0" i="0" u="none" strike="noStrike" cap="none">
              <a:solidFill>
                <a:srgbClr val="980000"/>
              </a:solidFill>
              <a:latin typeface="Arial"/>
              <a:ea typeface="Arial"/>
              <a:cs typeface="Arial"/>
              <a:sym typeface="Arial"/>
            </a:endParaRPr>
          </a:p>
        </p:txBody>
      </p:sp>
      <p:pic>
        <p:nvPicPr>
          <p:cNvPr id="777" name="Google Shape;777;p71"/>
          <p:cNvPicPr preferRelativeResize="0"/>
          <p:nvPr/>
        </p:nvPicPr>
        <p:blipFill rotWithShape="1">
          <a:blip r:embed="rId3">
            <a:alphaModFix/>
          </a:blip>
          <a:srcRect r="47282"/>
          <a:stretch/>
        </p:blipFill>
        <p:spPr>
          <a:xfrm>
            <a:off x="8538350" y="47238"/>
            <a:ext cx="426500" cy="606775"/>
          </a:xfrm>
          <a:prstGeom prst="rect">
            <a:avLst/>
          </a:prstGeom>
          <a:noFill/>
          <a:ln>
            <a:noFill/>
          </a:ln>
        </p:spPr>
      </p:pic>
      <p:graphicFrame>
        <p:nvGraphicFramePr>
          <p:cNvPr id="778" name="Google Shape;778;p71"/>
          <p:cNvGraphicFramePr/>
          <p:nvPr/>
        </p:nvGraphicFramePr>
        <p:xfrm>
          <a:off x="637325" y="815205"/>
          <a:ext cx="3000000" cy="3000000"/>
        </p:xfrm>
        <a:graphic>
          <a:graphicData uri="http://schemas.openxmlformats.org/drawingml/2006/table">
            <a:tbl>
              <a:tblPr>
                <a:noFill/>
                <a:tableStyleId>{90B9E918-8BDE-4984-9B65-36D3A738EE51}</a:tableStyleId>
              </a:tblPr>
              <a:tblGrid>
                <a:gridCol w="1778625"/>
                <a:gridCol w="905950"/>
                <a:gridCol w="814525"/>
                <a:gridCol w="814525"/>
                <a:gridCol w="2842475"/>
                <a:gridCol w="814525"/>
              </a:tblGrid>
              <a:tr h="353075">
                <a:tc>
                  <a:txBody>
                    <a:bodyPr/>
                    <a:lstStyle/>
                    <a:p>
                      <a:pPr marL="0" lvl="0" indent="0" algn="l" rtl="0">
                        <a:lnSpc>
                          <a:spcPct val="115000"/>
                        </a:lnSpc>
                        <a:spcBef>
                          <a:spcPts val="0"/>
                        </a:spcBef>
                        <a:spcAft>
                          <a:spcPts val="0"/>
                        </a:spcAft>
                        <a:buNone/>
                      </a:pPr>
                      <a:r>
                        <a:rPr lang="fr-FR" sz="1000" b="1"/>
                        <a:t>Pièce</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Vulcanix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Optimus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a:t>différence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a:t>Commentaires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353075">
                <a:tc>
                  <a:txBody>
                    <a:bodyPr/>
                    <a:lstStyle/>
                    <a:p>
                      <a:pPr marL="0" lvl="0" indent="0" algn="l" rtl="0">
                        <a:lnSpc>
                          <a:spcPct val="115000"/>
                        </a:lnSpc>
                        <a:spcBef>
                          <a:spcPts val="0"/>
                        </a:spcBef>
                        <a:spcAft>
                          <a:spcPts val="0"/>
                        </a:spcAft>
                        <a:buNone/>
                      </a:pPr>
                      <a:r>
                        <a:rPr lang="fr-FR" sz="1000"/>
                        <a:t>Front chapes tube carrée/Ohlins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277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118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t>-57,40%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Changement du concept de la chape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353075">
                <a:tc>
                  <a:txBody>
                    <a:bodyPr/>
                    <a:lstStyle/>
                    <a:p>
                      <a:pPr marL="0" lvl="0" indent="0" algn="l" rtl="0">
                        <a:lnSpc>
                          <a:spcPct val="115000"/>
                        </a:lnSpc>
                        <a:spcBef>
                          <a:spcPts val="0"/>
                        </a:spcBef>
                        <a:spcAft>
                          <a:spcPts val="0"/>
                        </a:spcAft>
                        <a:buNone/>
                      </a:pPr>
                      <a:r>
                        <a:rPr lang="fr-FR" sz="1000"/>
                        <a:t>Front chapes Pivot/Rocker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152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t>-71,05%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Passage à une épaisseur de 3 mm (Vulcanix : 5 mm)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353075">
                <a:tc>
                  <a:txBody>
                    <a:bodyPr/>
                    <a:lstStyle/>
                    <a:p>
                      <a:pPr marL="0" lvl="0" indent="0" algn="l" rtl="0">
                        <a:lnSpc>
                          <a:spcPct val="115000"/>
                        </a:lnSpc>
                        <a:spcBef>
                          <a:spcPts val="0"/>
                        </a:spcBef>
                        <a:spcAft>
                          <a:spcPts val="0"/>
                        </a:spcAft>
                        <a:buNone/>
                      </a:pPr>
                      <a:r>
                        <a:rPr lang="fr-FR" sz="1000"/>
                        <a:t>Basculeurs Avants (sans visserie)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204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152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t>-25,49%</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353075">
                <a:tc>
                  <a:txBody>
                    <a:bodyPr/>
                    <a:lstStyle/>
                    <a:p>
                      <a:pPr marL="0" lvl="0" indent="0" algn="l" rtl="0">
                        <a:lnSpc>
                          <a:spcPct val="115000"/>
                        </a:lnSpc>
                        <a:spcBef>
                          <a:spcPts val="0"/>
                        </a:spcBef>
                        <a:spcAft>
                          <a:spcPts val="0"/>
                        </a:spcAft>
                        <a:buNone/>
                      </a:pPr>
                      <a:r>
                        <a:rPr lang="fr-FR" sz="1000"/>
                        <a:t>Basculeurs Arrières (sans visserie)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164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fr-FR" sz="1000"/>
                        <a:t>29,27%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Basculeurs assez grand &amp; branche pour BAR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233050">
                <a:tc>
                  <a:txBody>
                    <a:bodyPr/>
                    <a:lstStyle/>
                    <a:p>
                      <a:pPr marL="0" lvl="0" indent="0" algn="l" rtl="0">
                        <a:lnSpc>
                          <a:spcPct val="115000"/>
                        </a:lnSpc>
                        <a:spcBef>
                          <a:spcPts val="0"/>
                        </a:spcBef>
                        <a:spcAft>
                          <a:spcPts val="0"/>
                        </a:spcAft>
                        <a:buNone/>
                      </a:pPr>
                      <a:r>
                        <a:rPr lang="fr-FR" sz="1000"/>
                        <a:t>Rear chapes Pivot/Rocker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226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184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t>-18,58%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233050">
                <a:tc>
                  <a:txBody>
                    <a:bodyPr/>
                    <a:lstStyle/>
                    <a:p>
                      <a:pPr marL="0" lvl="0" indent="0" algn="l" rtl="0">
                        <a:lnSpc>
                          <a:spcPct val="115000"/>
                        </a:lnSpc>
                        <a:spcBef>
                          <a:spcPts val="0"/>
                        </a:spcBef>
                        <a:spcAft>
                          <a:spcPts val="0"/>
                        </a:spcAft>
                        <a:buNone/>
                      </a:pPr>
                      <a:r>
                        <a:rPr lang="fr-FR" sz="1000"/>
                        <a:t>Rear chapes Olhins/Frame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90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76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t>-15,56%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233050">
                <a:tc>
                  <a:txBody>
                    <a:bodyPr/>
                    <a:lstStyle/>
                    <a:p>
                      <a:pPr marL="0" lvl="0" indent="0" algn="l" rtl="0">
                        <a:lnSpc>
                          <a:spcPct val="115000"/>
                        </a:lnSpc>
                        <a:spcBef>
                          <a:spcPts val="0"/>
                        </a:spcBef>
                        <a:spcAft>
                          <a:spcPts val="0"/>
                        </a:spcAft>
                        <a:buNone/>
                      </a:pPr>
                      <a:r>
                        <a:rPr lang="fr-FR" sz="1000"/>
                        <a:t>Olhins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1576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1576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233050">
                <a:tc>
                  <a:txBody>
                    <a:bodyPr/>
                    <a:lstStyle/>
                    <a:p>
                      <a:pPr marL="0" lvl="0" indent="0" algn="l" rtl="0">
                        <a:lnSpc>
                          <a:spcPct val="115000"/>
                        </a:lnSpc>
                        <a:spcBef>
                          <a:spcPts val="0"/>
                        </a:spcBef>
                        <a:spcAft>
                          <a:spcPts val="0"/>
                        </a:spcAft>
                        <a:buNone/>
                      </a:pPr>
                      <a:r>
                        <a:rPr lang="fr-FR" sz="1000"/>
                        <a:t>Spring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800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800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233050">
                <a:tc>
                  <a:txBody>
                    <a:bodyPr/>
                    <a:lstStyle/>
                    <a:p>
                      <a:pPr marL="0" lvl="0" indent="0" algn="l" rtl="0">
                        <a:lnSpc>
                          <a:spcPct val="115000"/>
                        </a:lnSpc>
                        <a:spcBef>
                          <a:spcPts val="0"/>
                        </a:spcBef>
                        <a:spcAft>
                          <a:spcPts val="0"/>
                        </a:spcAft>
                        <a:buNone/>
                      </a:pPr>
                      <a:r>
                        <a:rPr lang="fr-FR" sz="1000"/>
                        <a:t>Visserie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671,2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535,2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t>-20,26%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Valeur estimée pour Vulcanix</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233050">
                <a:tc>
                  <a:txBody>
                    <a:bodyPr/>
                    <a:lstStyle/>
                    <a:p>
                      <a:pPr marL="0" lvl="0" indent="0" algn="r" rtl="0">
                        <a:lnSpc>
                          <a:spcPct val="115000"/>
                        </a:lnSpc>
                        <a:spcBef>
                          <a:spcPts val="0"/>
                        </a:spcBef>
                        <a:spcAft>
                          <a:spcPts val="0"/>
                        </a:spcAft>
                        <a:buNone/>
                      </a:pPr>
                      <a:r>
                        <a:rPr lang="fr-FR" sz="1000" b="1"/>
                        <a:t>Total</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r" rtl="0">
                        <a:lnSpc>
                          <a:spcPct val="115000"/>
                        </a:lnSpc>
                        <a:spcBef>
                          <a:spcPts val="0"/>
                        </a:spcBef>
                        <a:spcAft>
                          <a:spcPts val="0"/>
                        </a:spcAft>
                        <a:buNone/>
                      </a:pPr>
                      <a:r>
                        <a:rPr lang="fr-FR" sz="1000"/>
                        <a:t>4160,2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3697,2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-11,13%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r>
              <a:tr h="233050">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28575" marR="28575" marT="19050" marB="19050" anchor="b"/>
                </a:tc>
              </a:tr>
              <a:tr h="233050">
                <a:tc>
                  <a:txBody>
                    <a:bodyPr/>
                    <a:lstStyle/>
                    <a:p>
                      <a:pPr marL="0" lvl="0" indent="0" algn="r" rtl="0">
                        <a:lnSpc>
                          <a:spcPct val="115000"/>
                        </a:lnSpc>
                        <a:spcBef>
                          <a:spcPts val="0"/>
                        </a:spcBef>
                        <a:spcAft>
                          <a:spcPts val="0"/>
                        </a:spcAft>
                        <a:buNone/>
                      </a:pPr>
                      <a:r>
                        <a:rPr lang="fr-FR" sz="1000" b="1"/>
                        <a:t>Gain</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r" rtl="0">
                        <a:lnSpc>
                          <a:spcPct val="115000"/>
                        </a:lnSpc>
                        <a:spcBef>
                          <a:spcPts val="0"/>
                        </a:spcBef>
                        <a:spcAft>
                          <a:spcPts val="0"/>
                        </a:spcAft>
                        <a:buNone/>
                      </a:pPr>
                      <a:r>
                        <a:rPr lang="fr-FR" sz="1000"/>
                        <a:t>463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r>
              <a:tr h="233050">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8"/>
          <p:cNvPicPr preferRelativeResize="0"/>
          <p:nvPr/>
        </p:nvPicPr>
        <p:blipFill>
          <a:blip r:embed="rId3">
            <a:alphaModFix/>
          </a:blip>
          <a:stretch>
            <a:fillRect/>
          </a:stretch>
        </p:blipFill>
        <p:spPr>
          <a:xfrm>
            <a:off x="-65500" y="-620612"/>
            <a:ext cx="9274999" cy="6185925"/>
          </a:xfrm>
          <a:prstGeom prst="rect">
            <a:avLst/>
          </a:prstGeom>
          <a:noFill/>
          <a:ln>
            <a:noFill/>
          </a:ln>
        </p:spPr>
      </p:pic>
      <p:sp>
        <p:nvSpPr>
          <p:cNvPr id="161" name="Google Shape;161;p18"/>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00"/>
              <a:buNone/>
            </a:pPr>
            <a:fld id="{00000000-1234-1234-1234-123412341234}" type="slidenum">
              <a:rPr lang="fr-FR"/>
              <a:t>6</a:t>
            </a:fld>
            <a:endParaRPr/>
          </a:p>
        </p:txBody>
      </p:sp>
      <p:sp>
        <p:nvSpPr>
          <p:cNvPr id="162" name="Google Shape;162;p18"/>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Rendu Réaliste du véhicule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2"/>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fr-FR" sz="2400">
                <a:solidFill>
                  <a:srgbClr val="0066CC"/>
                </a:solidFill>
              </a:rPr>
              <a:t>Objectif :</a:t>
            </a:r>
            <a:r>
              <a:rPr lang="fr-FR" sz="2400"/>
              <a:t> Conservation même architecture</a:t>
            </a:r>
            <a:endParaRPr sz="2400"/>
          </a:p>
          <a:p>
            <a:pPr marL="457200" lvl="0" indent="-342900" algn="l" rtl="0">
              <a:lnSpc>
                <a:spcPct val="115000"/>
              </a:lnSpc>
              <a:spcBef>
                <a:spcPts val="600"/>
              </a:spcBef>
              <a:spcAft>
                <a:spcPts val="0"/>
              </a:spcAft>
              <a:buSzPts val="1800"/>
              <a:buChar char="●"/>
            </a:pPr>
            <a:r>
              <a:rPr lang="fr-FR" sz="1800" b="0"/>
              <a:t>Réduction du rayon de braquage par diminution des collisions.</a:t>
            </a:r>
            <a:endParaRPr sz="1800" b="0"/>
          </a:p>
          <a:p>
            <a:pPr marL="457200" lvl="0" indent="-342900" algn="l" rtl="0">
              <a:lnSpc>
                <a:spcPct val="115000"/>
              </a:lnSpc>
              <a:spcBef>
                <a:spcPts val="0"/>
              </a:spcBef>
              <a:spcAft>
                <a:spcPts val="0"/>
              </a:spcAft>
              <a:buSzPts val="1800"/>
              <a:buChar char="●"/>
            </a:pPr>
            <a:r>
              <a:rPr lang="fr-FR" sz="1800" b="0"/>
              <a:t>Baisse de 20% des efforts à appliquer au volant.</a:t>
            </a:r>
            <a:endParaRPr sz="1800" b="0"/>
          </a:p>
          <a:p>
            <a:pPr marL="457200" lvl="0" indent="-342900" algn="l" rtl="0">
              <a:lnSpc>
                <a:spcPct val="115000"/>
              </a:lnSpc>
              <a:spcBef>
                <a:spcPts val="0"/>
              </a:spcBef>
              <a:spcAft>
                <a:spcPts val="0"/>
              </a:spcAft>
              <a:buSzPts val="1800"/>
              <a:buChar char="●"/>
            </a:pPr>
            <a:r>
              <a:rPr lang="fr-FR" sz="1800" b="0"/>
              <a:t>Diminution du ratio angle de  volant/angle des roues.</a:t>
            </a:r>
            <a:endParaRPr sz="1800" b="0"/>
          </a:p>
          <a:p>
            <a:pPr marL="457200" lvl="0" indent="-342900" algn="l" rtl="0">
              <a:lnSpc>
                <a:spcPct val="115000"/>
              </a:lnSpc>
              <a:spcBef>
                <a:spcPts val="0"/>
              </a:spcBef>
              <a:spcAft>
                <a:spcPts val="0"/>
              </a:spcAft>
              <a:buSzPts val="1800"/>
              <a:buChar char="●"/>
            </a:pPr>
            <a:r>
              <a:rPr lang="fr-FR" sz="1800" b="0"/>
              <a:t>Diminution de la masse.</a:t>
            </a:r>
            <a:endParaRPr sz="1800" b="0"/>
          </a:p>
          <a:p>
            <a:pPr marL="457200" lvl="0" indent="0" algn="l" rtl="0">
              <a:lnSpc>
                <a:spcPct val="115000"/>
              </a:lnSpc>
              <a:spcBef>
                <a:spcPts val="0"/>
              </a:spcBef>
              <a:spcAft>
                <a:spcPts val="0"/>
              </a:spcAft>
              <a:buNone/>
            </a:pPr>
            <a:endParaRPr sz="1800" b="0"/>
          </a:p>
          <a:p>
            <a:pPr marL="0" lvl="0" indent="0" algn="l" rtl="0">
              <a:lnSpc>
                <a:spcPct val="115000"/>
              </a:lnSpc>
              <a:spcBef>
                <a:spcPts val="600"/>
              </a:spcBef>
              <a:spcAft>
                <a:spcPts val="0"/>
              </a:spcAft>
              <a:buClr>
                <a:schemeClr val="dk1"/>
              </a:buClr>
              <a:buSzPts val="1100"/>
              <a:buFont typeface="Arial"/>
              <a:buNone/>
            </a:pPr>
            <a:r>
              <a:rPr lang="fr-FR" sz="2400">
                <a:solidFill>
                  <a:srgbClr val="FF0000"/>
                </a:solidFill>
              </a:rPr>
              <a:t>Reste à faire :</a:t>
            </a:r>
            <a:endParaRPr sz="2400">
              <a:solidFill>
                <a:srgbClr val="FF0000"/>
              </a:solidFill>
            </a:endParaRPr>
          </a:p>
          <a:p>
            <a:pPr marL="457200" lvl="0" indent="-342900" algn="l" rtl="0">
              <a:lnSpc>
                <a:spcPct val="115000"/>
              </a:lnSpc>
              <a:spcBef>
                <a:spcPts val="600"/>
              </a:spcBef>
              <a:spcAft>
                <a:spcPts val="0"/>
              </a:spcAft>
              <a:buSzPts val="1800"/>
              <a:buChar char="●"/>
            </a:pPr>
            <a:r>
              <a:rPr lang="fr-FR" sz="1800" b="0"/>
              <a:t>Mise en plan</a:t>
            </a:r>
            <a:endParaRPr sz="1800" b="0"/>
          </a:p>
          <a:p>
            <a:pPr marL="0" lvl="0" indent="0" algn="l" rtl="0">
              <a:spcBef>
                <a:spcPts val="560"/>
              </a:spcBef>
              <a:spcAft>
                <a:spcPts val="0"/>
              </a:spcAft>
              <a:buNone/>
            </a:pPr>
            <a:endParaRPr/>
          </a:p>
        </p:txBody>
      </p:sp>
      <p:sp>
        <p:nvSpPr>
          <p:cNvPr id="785" name="Google Shape;785;p7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60</a:t>
            </a:fld>
            <a:endParaRPr/>
          </a:p>
        </p:txBody>
      </p:sp>
      <p:sp>
        <p:nvSpPr>
          <p:cNvPr id="786" name="Google Shape;786;p7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Direction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61</a:t>
            </a:fld>
            <a:endParaRPr/>
          </a:p>
        </p:txBody>
      </p:sp>
      <p:sp>
        <p:nvSpPr>
          <p:cNvPr id="793" name="Google Shape;793;p7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Direction : Vue d’ensemble</a:t>
            </a:r>
            <a:endParaRPr/>
          </a:p>
        </p:txBody>
      </p:sp>
      <p:pic>
        <p:nvPicPr>
          <p:cNvPr id="794" name="Google Shape;794;p73"/>
          <p:cNvPicPr preferRelativeResize="0"/>
          <p:nvPr/>
        </p:nvPicPr>
        <p:blipFill>
          <a:blip r:embed="rId3">
            <a:alphaModFix/>
          </a:blip>
          <a:stretch>
            <a:fillRect/>
          </a:stretch>
        </p:blipFill>
        <p:spPr>
          <a:xfrm>
            <a:off x="172925" y="1267025"/>
            <a:ext cx="3916299" cy="2609450"/>
          </a:xfrm>
          <a:prstGeom prst="rect">
            <a:avLst/>
          </a:prstGeom>
          <a:noFill/>
          <a:ln>
            <a:noFill/>
          </a:ln>
        </p:spPr>
      </p:pic>
      <p:pic>
        <p:nvPicPr>
          <p:cNvPr id="795" name="Google Shape;795;p73"/>
          <p:cNvPicPr preferRelativeResize="0"/>
          <p:nvPr/>
        </p:nvPicPr>
        <p:blipFill>
          <a:blip r:embed="rId4">
            <a:alphaModFix/>
          </a:blip>
          <a:stretch>
            <a:fillRect/>
          </a:stretch>
        </p:blipFill>
        <p:spPr>
          <a:xfrm>
            <a:off x="4888425" y="875000"/>
            <a:ext cx="3622475" cy="3735475"/>
          </a:xfrm>
          <a:prstGeom prst="rect">
            <a:avLst/>
          </a:prstGeom>
          <a:noFill/>
          <a:ln>
            <a:noFill/>
          </a:ln>
        </p:spPr>
      </p:pic>
      <p:pic>
        <p:nvPicPr>
          <p:cNvPr id="796" name="Google Shape;796;p73"/>
          <p:cNvPicPr preferRelativeResize="0"/>
          <p:nvPr/>
        </p:nvPicPr>
        <p:blipFill>
          <a:blip r:embed="rId5">
            <a:alphaModFix/>
          </a:blip>
          <a:stretch>
            <a:fillRect/>
          </a:stretch>
        </p:blipFill>
        <p:spPr>
          <a:xfrm>
            <a:off x="8527062" y="-5675"/>
            <a:ext cx="534186" cy="712599"/>
          </a:xfrm>
          <a:prstGeom prst="rect">
            <a:avLst/>
          </a:prstGeom>
          <a:noFill/>
          <a:ln>
            <a:noFill/>
          </a:ln>
        </p:spPr>
      </p:pic>
      <p:sp>
        <p:nvSpPr>
          <p:cNvPr id="797" name="Google Shape;797;p73"/>
          <p:cNvSpPr txBox="1"/>
          <p:nvPr/>
        </p:nvSpPr>
        <p:spPr>
          <a:xfrm>
            <a:off x="7699275"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GTE</a:t>
            </a:r>
            <a:endParaRPr sz="1800" b="0" i="0" u="none" strike="noStrike" cap="none">
              <a:solidFill>
                <a:srgbClr val="98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62</a:t>
            </a:fld>
            <a:endParaRPr/>
          </a:p>
        </p:txBody>
      </p:sp>
      <p:sp>
        <p:nvSpPr>
          <p:cNvPr id="804" name="Google Shape;804;p7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Modélisation</a:t>
            </a:r>
            <a:endParaRPr/>
          </a:p>
        </p:txBody>
      </p:sp>
      <p:sp>
        <p:nvSpPr>
          <p:cNvPr id="805" name="Google Shape;805;p74"/>
          <p:cNvSpPr txBox="1"/>
          <p:nvPr/>
        </p:nvSpPr>
        <p:spPr>
          <a:xfrm>
            <a:off x="0" y="885250"/>
            <a:ext cx="38499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fr-FR" sz="1800">
                <a:solidFill>
                  <a:schemeClr val="dk1"/>
                </a:solidFill>
              </a:rPr>
              <a:t>● </a:t>
            </a:r>
            <a:r>
              <a:rPr lang="fr-FR" sz="1800">
                <a:solidFill>
                  <a:schemeClr val="dk1"/>
                </a:solidFill>
                <a:latin typeface="Corbel"/>
                <a:ea typeface="Corbel"/>
                <a:cs typeface="Corbel"/>
                <a:sym typeface="Corbel"/>
              </a:rPr>
              <a:t>La cinématique est très proche de celle de Vulcanix : type Ackermann.</a:t>
            </a:r>
            <a:endParaRPr sz="1800">
              <a:solidFill>
                <a:schemeClr val="dk1"/>
              </a:solidFill>
              <a:latin typeface="Corbel"/>
              <a:ea typeface="Corbel"/>
              <a:cs typeface="Corbel"/>
              <a:sym typeface="Corbel"/>
            </a:endParaRPr>
          </a:p>
          <a:p>
            <a:pPr marL="0" lvl="0" indent="0" algn="l" rtl="0">
              <a:lnSpc>
                <a:spcPct val="115000"/>
              </a:lnSpc>
              <a:spcBef>
                <a:spcPts val="600"/>
              </a:spcBef>
              <a:spcAft>
                <a:spcPts val="0"/>
              </a:spcAft>
              <a:buNone/>
            </a:pPr>
            <a:endParaRPr sz="1800">
              <a:solidFill>
                <a:schemeClr val="dk1"/>
              </a:solidFill>
              <a:latin typeface="Corbel"/>
              <a:ea typeface="Corbel"/>
              <a:cs typeface="Corbel"/>
              <a:sym typeface="Corbel"/>
            </a:endParaRPr>
          </a:p>
          <a:p>
            <a:pPr marL="0" lvl="0" indent="0" algn="l" rtl="0">
              <a:lnSpc>
                <a:spcPct val="115000"/>
              </a:lnSpc>
              <a:spcBef>
                <a:spcPts val="600"/>
              </a:spcBef>
              <a:spcAft>
                <a:spcPts val="0"/>
              </a:spcAft>
              <a:buNone/>
            </a:pPr>
            <a:r>
              <a:rPr lang="fr-FR" sz="1800">
                <a:solidFill>
                  <a:schemeClr val="dk1"/>
                </a:solidFill>
                <a:latin typeface="Corbel"/>
                <a:ea typeface="Corbel"/>
                <a:cs typeface="Corbel"/>
                <a:sym typeface="Corbel"/>
              </a:rPr>
              <a:t>Permet d’avoir le maximum d’adhérence en Skidpad et est plus appropriée pour des circuits sinueux. </a:t>
            </a:r>
            <a:endParaRPr sz="1800">
              <a:solidFill>
                <a:schemeClr val="dk1"/>
              </a:solidFill>
              <a:latin typeface="Corbel"/>
              <a:ea typeface="Corbel"/>
              <a:cs typeface="Corbel"/>
              <a:sym typeface="Corbel"/>
            </a:endParaRPr>
          </a:p>
          <a:p>
            <a:pPr marL="0" lvl="0" indent="0" algn="l" rtl="0">
              <a:lnSpc>
                <a:spcPct val="115000"/>
              </a:lnSpc>
              <a:spcBef>
                <a:spcPts val="600"/>
              </a:spcBef>
              <a:spcAft>
                <a:spcPts val="0"/>
              </a:spcAft>
              <a:buNone/>
            </a:pPr>
            <a:r>
              <a:rPr lang="fr-FR" sz="1800">
                <a:solidFill>
                  <a:schemeClr val="dk1"/>
                </a:solidFill>
                <a:latin typeface="Corbel"/>
                <a:ea typeface="Corbel"/>
                <a:cs typeface="Corbel"/>
                <a:sym typeface="Corbel"/>
              </a:rPr>
              <a:t> </a:t>
            </a:r>
            <a:endParaRPr sz="1800">
              <a:solidFill>
                <a:schemeClr val="dk1"/>
              </a:solidFill>
              <a:latin typeface="Corbel"/>
              <a:ea typeface="Corbel"/>
              <a:cs typeface="Corbel"/>
              <a:sym typeface="Corbel"/>
            </a:endParaRPr>
          </a:p>
        </p:txBody>
      </p:sp>
      <p:pic>
        <p:nvPicPr>
          <p:cNvPr id="806" name="Google Shape;806;p74"/>
          <p:cNvPicPr preferRelativeResize="0"/>
          <p:nvPr/>
        </p:nvPicPr>
        <p:blipFill>
          <a:blip r:embed="rId3">
            <a:alphaModFix/>
          </a:blip>
          <a:stretch>
            <a:fillRect/>
          </a:stretch>
        </p:blipFill>
        <p:spPr>
          <a:xfrm>
            <a:off x="3707275" y="885251"/>
            <a:ext cx="5125725" cy="3933825"/>
          </a:xfrm>
          <a:prstGeom prst="rect">
            <a:avLst/>
          </a:prstGeom>
          <a:noFill/>
          <a:ln>
            <a:noFill/>
          </a:ln>
        </p:spPr>
      </p:pic>
      <p:pic>
        <p:nvPicPr>
          <p:cNvPr id="807" name="Google Shape;807;p74"/>
          <p:cNvPicPr preferRelativeResize="0"/>
          <p:nvPr/>
        </p:nvPicPr>
        <p:blipFill>
          <a:blip r:embed="rId4">
            <a:alphaModFix/>
          </a:blip>
          <a:stretch>
            <a:fillRect/>
          </a:stretch>
        </p:blipFill>
        <p:spPr>
          <a:xfrm>
            <a:off x="8527062" y="-5675"/>
            <a:ext cx="534186" cy="712599"/>
          </a:xfrm>
          <a:prstGeom prst="rect">
            <a:avLst/>
          </a:prstGeom>
          <a:noFill/>
          <a:ln>
            <a:noFill/>
          </a:ln>
        </p:spPr>
      </p:pic>
      <p:sp>
        <p:nvSpPr>
          <p:cNvPr id="808" name="Google Shape;808;p74"/>
          <p:cNvSpPr txBox="1"/>
          <p:nvPr/>
        </p:nvSpPr>
        <p:spPr>
          <a:xfrm>
            <a:off x="7699275"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GTE</a:t>
            </a:r>
            <a:endParaRPr sz="1800" b="0" i="0" u="none" strike="noStrike" cap="none">
              <a:solidFill>
                <a:srgbClr val="98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5"/>
          <p:cNvSpPr txBox="1">
            <a:spLocks noGrp="1"/>
          </p:cNvSpPr>
          <p:nvPr>
            <p:ph type="body" idx="1"/>
          </p:nvPr>
        </p:nvSpPr>
        <p:spPr>
          <a:xfrm>
            <a:off x="251523" y="843550"/>
            <a:ext cx="5620800" cy="34563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fr-FR" sz="1800" b="0">
                <a:latin typeface="Arial"/>
                <a:ea typeface="Arial"/>
                <a:cs typeface="Arial"/>
                <a:sym typeface="Arial"/>
              </a:rPr>
              <a:t>● </a:t>
            </a:r>
            <a:r>
              <a:rPr lang="fr-FR" sz="1800" b="0"/>
              <a:t>Par diminution de la chasse, les efforts à exercer sur le volant ont été diminué de 20%</a:t>
            </a:r>
            <a:endParaRPr sz="1800" b="0"/>
          </a:p>
          <a:p>
            <a:pPr marL="0" lvl="0" indent="0" algn="l" rtl="0">
              <a:lnSpc>
                <a:spcPct val="115000"/>
              </a:lnSpc>
              <a:spcBef>
                <a:spcPts val="600"/>
              </a:spcBef>
              <a:spcAft>
                <a:spcPts val="0"/>
              </a:spcAft>
              <a:buClr>
                <a:schemeClr val="dk1"/>
              </a:buClr>
              <a:buSzPts val="1100"/>
              <a:buFont typeface="Arial"/>
              <a:buNone/>
            </a:pPr>
            <a:endParaRPr sz="1800" b="0"/>
          </a:p>
          <a:p>
            <a:pPr marL="0" lvl="0" indent="0" algn="l" rtl="0">
              <a:lnSpc>
                <a:spcPct val="115000"/>
              </a:lnSpc>
              <a:spcBef>
                <a:spcPts val="600"/>
              </a:spcBef>
              <a:spcAft>
                <a:spcPts val="0"/>
              </a:spcAft>
              <a:buClr>
                <a:schemeClr val="dk1"/>
              </a:buClr>
              <a:buSzPts val="1100"/>
              <a:buFont typeface="Arial"/>
              <a:buNone/>
            </a:pPr>
            <a:r>
              <a:rPr lang="fr-FR" sz="1800" b="0">
                <a:latin typeface="Arial"/>
                <a:ea typeface="Arial"/>
                <a:cs typeface="Arial"/>
                <a:sym typeface="Arial"/>
              </a:rPr>
              <a:t>● </a:t>
            </a:r>
            <a:r>
              <a:rPr lang="fr-FR" sz="1800" b="0"/>
              <a:t>Diminution du bras de levier dans le PM, permettant une direction plus réactive :</a:t>
            </a:r>
            <a:endParaRPr sz="1800" b="0"/>
          </a:p>
          <a:p>
            <a:pPr marL="0" lvl="0" indent="0" algn="l" rtl="0">
              <a:lnSpc>
                <a:spcPct val="115000"/>
              </a:lnSpc>
              <a:spcBef>
                <a:spcPts val="600"/>
              </a:spcBef>
              <a:spcAft>
                <a:spcPts val="0"/>
              </a:spcAft>
              <a:buClr>
                <a:schemeClr val="dk1"/>
              </a:buClr>
              <a:buSzPts val="1100"/>
              <a:buFont typeface="Arial"/>
              <a:buNone/>
            </a:pPr>
            <a:r>
              <a:rPr lang="fr-FR" sz="1800" b="0"/>
              <a:t>Il faut 20° d’angle de volant en moins au virage minimum (4.5m), par rapport à Vulcanix</a:t>
            </a:r>
            <a:endParaRPr sz="1800" b="0"/>
          </a:p>
          <a:p>
            <a:pPr marL="0" lvl="0" indent="0" algn="l" rtl="0">
              <a:lnSpc>
                <a:spcPct val="115000"/>
              </a:lnSpc>
              <a:spcBef>
                <a:spcPts val="600"/>
              </a:spcBef>
              <a:spcAft>
                <a:spcPts val="0"/>
              </a:spcAft>
              <a:buClr>
                <a:schemeClr val="dk1"/>
              </a:buClr>
              <a:buSzPts val="1100"/>
              <a:buFont typeface="Arial"/>
              <a:buNone/>
            </a:pPr>
            <a:endParaRPr sz="1800" b="0"/>
          </a:p>
          <a:p>
            <a:pPr marL="0" lvl="0" indent="0" algn="l" rtl="0">
              <a:lnSpc>
                <a:spcPct val="115000"/>
              </a:lnSpc>
              <a:spcBef>
                <a:spcPts val="600"/>
              </a:spcBef>
              <a:spcAft>
                <a:spcPts val="0"/>
              </a:spcAft>
              <a:buClr>
                <a:schemeClr val="dk1"/>
              </a:buClr>
              <a:buSzPts val="1100"/>
              <a:buFont typeface="Arial"/>
              <a:buNone/>
            </a:pPr>
            <a:r>
              <a:rPr lang="fr-FR" sz="1800" b="0">
                <a:latin typeface="Arial"/>
                <a:ea typeface="Arial"/>
                <a:cs typeface="Arial"/>
                <a:sym typeface="Arial"/>
              </a:rPr>
              <a:t>● </a:t>
            </a:r>
            <a:r>
              <a:rPr lang="fr-FR" sz="1800" b="0"/>
              <a:t>Bump Steer quasi-nul.</a:t>
            </a:r>
            <a:endParaRPr sz="1800" b="0"/>
          </a:p>
          <a:p>
            <a:pPr marL="0" lvl="0" indent="0" algn="l" rtl="0">
              <a:spcBef>
                <a:spcPts val="560"/>
              </a:spcBef>
              <a:spcAft>
                <a:spcPts val="0"/>
              </a:spcAft>
              <a:buNone/>
            </a:pPr>
            <a:endParaRPr/>
          </a:p>
        </p:txBody>
      </p:sp>
      <p:sp>
        <p:nvSpPr>
          <p:cNvPr id="815" name="Google Shape;815;p7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63</a:t>
            </a:fld>
            <a:endParaRPr/>
          </a:p>
        </p:txBody>
      </p:sp>
      <p:sp>
        <p:nvSpPr>
          <p:cNvPr id="816" name="Google Shape;816;p7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Direction : Géométrie</a:t>
            </a:r>
            <a:endParaRPr/>
          </a:p>
        </p:txBody>
      </p:sp>
      <p:pic>
        <p:nvPicPr>
          <p:cNvPr id="817" name="Google Shape;817;p75"/>
          <p:cNvPicPr preferRelativeResize="0"/>
          <p:nvPr/>
        </p:nvPicPr>
        <p:blipFill>
          <a:blip r:embed="rId3">
            <a:alphaModFix/>
          </a:blip>
          <a:stretch>
            <a:fillRect/>
          </a:stretch>
        </p:blipFill>
        <p:spPr>
          <a:xfrm>
            <a:off x="6080975" y="843549"/>
            <a:ext cx="2893050" cy="4055425"/>
          </a:xfrm>
          <a:prstGeom prst="rect">
            <a:avLst/>
          </a:prstGeom>
          <a:noFill/>
          <a:ln>
            <a:noFill/>
          </a:ln>
        </p:spPr>
      </p:pic>
      <p:pic>
        <p:nvPicPr>
          <p:cNvPr id="818" name="Google Shape;818;p75"/>
          <p:cNvPicPr preferRelativeResize="0"/>
          <p:nvPr/>
        </p:nvPicPr>
        <p:blipFill>
          <a:blip r:embed="rId4">
            <a:alphaModFix/>
          </a:blip>
          <a:stretch>
            <a:fillRect/>
          </a:stretch>
        </p:blipFill>
        <p:spPr>
          <a:xfrm>
            <a:off x="8527062" y="-5675"/>
            <a:ext cx="534186" cy="712599"/>
          </a:xfrm>
          <a:prstGeom prst="rect">
            <a:avLst/>
          </a:prstGeom>
          <a:noFill/>
          <a:ln>
            <a:noFill/>
          </a:ln>
        </p:spPr>
      </p:pic>
      <p:sp>
        <p:nvSpPr>
          <p:cNvPr id="819" name="Google Shape;819;p75"/>
          <p:cNvSpPr txBox="1"/>
          <p:nvPr/>
        </p:nvSpPr>
        <p:spPr>
          <a:xfrm>
            <a:off x="7699275"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GTE</a:t>
            </a:r>
            <a:endParaRPr sz="1800" b="0" i="0" u="none" strike="noStrike" cap="none">
              <a:solidFill>
                <a:srgbClr val="98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64</a:t>
            </a:fld>
            <a:endParaRPr/>
          </a:p>
        </p:txBody>
      </p:sp>
      <p:sp>
        <p:nvSpPr>
          <p:cNvPr id="826" name="Google Shape;826;p7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Rappel des choix faits</a:t>
            </a:r>
            <a:endParaRPr/>
          </a:p>
        </p:txBody>
      </p:sp>
      <p:pic>
        <p:nvPicPr>
          <p:cNvPr id="827" name="Google Shape;827;p76"/>
          <p:cNvPicPr preferRelativeResize="0"/>
          <p:nvPr/>
        </p:nvPicPr>
        <p:blipFill>
          <a:blip r:embed="rId3">
            <a:alphaModFix/>
          </a:blip>
          <a:stretch>
            <a:fillRect/>
          </a:stretch>
        </p:blipFill>
        <p:spPr>
          <a:xfrm>
            <a:off x="8574212" y="-5675"/>
            <a:ext cx="534186" cy="712599"/>
          </a:xfrm>
          <a:prstGeom prst="rect">
            <a:avLst/>
          </a:prstGeom>
          <a:noFill/>
          <a:ln>
            <a:noFill/>
          </a:ln>
        </p:spPr>
      </p:pic>
      <p:sp>
        <p:nvSpPr>
          <p:cNvPr id="828" name="Google Shape;828;p76"/>
          <p:cNvSpPr txBox="1"/>
          <p:nvPr/>
        </p:nvSpPr>
        <p:spPr>
          <a:xfrm>
            <a:off x="7746425"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GTE</a:t>
            </a:r>
            <a:endParaRPr sz="1800" b="0" i="0" u="none" strike="noStrike" cap="none">
              <a:solidFill>
                <a:srgbClr val="980000"/>
              </a:solidFill>
              <a:latin typeface="Arial"/>
              <a:ea typeface="Arial"/>
              <a:cs typeface="Arial"/>
              <a:sym typeface="Arial"/>
            </a:endParaRPr>
          </a:p>
        </p:txBody>
      </p:sp>
      <p:pic>
        <p:nvPicPr>
          <p:cNvPr id="829" name="Google Shape;829;p76"/>
          <p:cNvPicPr preferRelativeResize="0"/>
          <p:nvPr/>
        </p:nvPicPr>
        <p:blipFill>
          <a:blip r:embed="rId4">
            <a:alphaModFix/>
          </a:blip>
          <a:stretch>
            <a:fillRect/>
          </a:stretch>
        </p:blipFill>
        <p:spPr>
          <a:xfrm>
            <a:off x="121600" y="864723"/>
            <a:ext cx="3094325" cy="2270650"/>
          </a:xfrm>
          <a:prstGeom prst="rect">
            <a:avLst/>
          </a:prstGeom>
          <a:noFill/>
          <a:ln>
            <a:noFill/>
          </a:ln>
        </p:spPr>
      </p:pic>
      <p:sp>
        <p:nvSpPr>
          <p:cNvPr id="830" name="Google Shape;830;p76"/>
          <p:cNvSpPr txBox="1"/>
          <p:nvPr/>
        </p:nvSpPr>
        <p:spPr>
          <a:xfrm>
            <a:off x="3346875" y="876750"/>
            <a:ext cx="5636400" cy="8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Crémaillère de chez Formula Seven avec un capteur d’angle de volant.</a:t>
            </a:r>
            <a:endParaRPr/>
          </a:p>
          <a:p>
            <a:pPr marL="0" lvl="0" indent="0" algn="l" rtl="0">
              <a:spcBef>
                <a:spcPts val="0"/>
              </a:spcBef>
              <a:spcAft>
                <a:spcPts val="0"/>
              </a:spcAft>
              <a:buNone/>
            </a:pPr>
            <a:endParaRPr/>
          </a:p>
          <a:p>
            <a:pPr marL="0" lvl="0" indent="0" algn="l" rtl="0">
              <a:spcBef>
                <a:spcPts val="0"/>
              </a:spcBef>
              <a:spcAft>
                <a:spcPts val="0"/>
              </a:spcAft>
              <a:buNone/>
            </a:pPr>
            <a:r>
              <a:rPr lang="fr-FR"/>
              <a:t>Masse : 940g</a:t>
            </a:r>
            <a:endParaRPr/>
          </a:p>
          <a:p>
            <a:pPr marL="0" lvl="0" indent="0" algn="l" rtl="0">
              <a:spcBef>
                <a:spcPts val="0"/>
              </a:spcBef>
              <a:spcAft>
                <a:spcPts val="0"/>
              </a:spcAft>
              <a:buNone/>
            </a:pPr>
            <a:endParaRPr/>
          </a:p>
          <a:p>
            <a:pPr marL="0" lvl="0" indent="0" algn="l" rtl="0">
              <a:spcBef>
                <a:spcPts val="0"/>
              </a:spcBef>
              <a:spcAft>
                <a:spcPts val="0"/>
              </a:spcAft>
              <a:buNone/>
            </a:pPr>
            <a:r>
              <a:rPr lang="fr-FR"/>
              <a:t>Prix : 1205 €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31" name="Google Shape;831;p76"/>
          <p:cNvPicPr preferRelativeResize="0"/>
          <p:nvPr/>
        </p:nvPicPr>
        <p:blipFill>
          <a:blip r:embed="rId5">
            <a:alphaModFix/>
          </a:blip>
          <a:stretch>
            <a:fillRect/>
          </a:stretch>
        </p:blipFill>
        <p:spPr>
          <a:xfrm>
            <a:off x="5308700" y="2486950"/>
            <a:ext cx="3419475" cy="2466975"/>
          </a:xfrm>
          <a:prstGeom prst="rect">
            <a:avLst/>
          </a:prstGeom>
          <a:noFill/>
          <a:ln>
            <a:noFill/>
          </a:ln>
        </p:spPr>
      </p:pic>
      <p:sp>
        <p:nvSpPr>
          <p:cNvPr id="832" name="Google Shape;832;p76"/>
          <p:cNvSpPr txBox="1"/>
          <p:nvPr/>
        </p:nvSpPr>
        <p:spPr>
          <a:xfrm>
            <a:off x="296150" y="3359650"/>
            <a:ext cx="5636400" cy="8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Volant de chez Formula Seven, nouveauté de Optimus.</a:t>
            </a:r>
            <a:endParaRPr/>
          </a:p>
          <a:p>
            <a:pPr marL="0" lvl="0" indent="0" algn="l" rtl="0">
              <a:spcBef>
                <a:spcPts val="0"/>
              </a:spcBef>
              <a:spcAft>
                <a:spcPts val="0"/>
              </a:spcAft>
              <a:buNone/>
            </a:pPr>
            <a:endParaRPr/>
          </a:p>
          <a:p>
            <a:pPr marL="0" lvl="0" indent="0" algn="l" rtl="0">
              <a:spcBef>
                <a:spcPts val="0"/>
              </a:spcBef>
              <a:spcAft>
                <a:spcPts val="0"/>
              </a:spcAft>
              <a:buNone/>
            </a:pPr>
            <a:r>
              <a:rPr lang="fr-FR"/>
              <a:t>Masse : 330g			Prix :  250€</a:t>
            </a:r>
            <a:endParaRPr/>
          </a:p>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65</a:t>
            </a:fld>
            <a:endParaRPr/>
          </a:p>
        </p:txBody>
      </p:sp>
      <p:sp>
        <p:nvSpPr>
          <p:cNvPr id="839" name="Google Shape;839;p7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Rappel des choix faits</a:t>
            </a:r>
            <a:endParaRPr/>
          </a:p>
        </p:txBody>
      </p:sp>
      <p:pic>
        <p:nvPicPr>
          <p:cNvPr id="840" name="Google Shape;840;p77"/>
          <p:cNvPicPr preferRelativeResize="0"/>
          <p:nvPr/>
        </p:nvPicPr>
        <p:blipFill>
          <a:blip r:embed="rId3">
            <a:alphaModFix/>
          </a:blip>
          <a:stretch>
            <a:fillRect/>
          </a:stretch>
        </p:blipFill>
        <p:spPr>
          <a:xfrm>
            <a:off x="8574212" y="-5675"/>
            <a:ext cx="534186" cy="712599"/>
          </a:xfrm>
          <a:prstGeom prst="rect">
            <a:avLst/>
          </a:prstGeom>
          <a:noFill/>
          <a:ln>
            <a:noFill/>
          </a:ln>
        </p:spPr>
      </p:pic>
      <p:sp>
        <p:nvSpPr>
          <p:cNvPr id="841" name="Google Shape;841;p77"/>
          <p:cNvSpPr txBox="1"/>
          <p:nvPr/>
        </p:nvSpPr>
        <p:spPr>
          <a:xfrm>
            <a:off x="7746425"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GTE</a:t>
            </a:r>
            <a:endParaRPr sz="1800" b="0" i="0" u="none" strike="noStrike" cap="none">
              <a:solidFill>
                <a:srgbClr val="980000"/>
              </a:solidFill>
              <a:latin typeface="Arial"/>
              <a:ea typeface="Arial"/>
              <a:cs typeface="Arial"/>
              <a:sym typeface="Arial"/>
            </a:endParaRPr>
          </a:p>
        </p:txBody>
      </p:sp>
      <p:sp>
        <p:nvSpPr>
          <p:cNvPr id="842" name="Google Shape;842;p77"/>
          <p:cNvSpPr txBox="1"/>
          <p:nvPr/>
        </p:nvSpPr>
        <p:spPr>
          <a:xfrm>
            <a:off x="80550" y="3328850"/>
            <a:ext cx="2486100" cy="8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Quick Release Aluminum</a:t>
            </a:r>
            <a:endParaRPr/>
          </a:p>
          <a:p>
            <a:pPr marL="0" lvl="0" indent="0" algn="l" rtl="0">
              <a:spcBef>
                <a:spcPts val="0"/>
              </a:spcBef>
              <a:spcAft>
                <a:spcPts val="0"/>
              </a:spcAft>
              <a:buNone/>
            </a:pPr>
            <a:endParaRPr/>
          </a:p>
          <a:p>
            <a:pPr marL="0" lvl="0" indent="0" algn="l" rtl="0">
              <a:spcBef>
                <a:spcPts val="0"/>
              </a:spcBef>
              <a:spcAft>
                <a:spcPts val="0"/>
              </a:spcAft>
              <a:buNone/>
            </a:pPr>
            <a:r>
              <a:rPr lang="fr-FR"/>
              <a:t>Prix : 180€ chez Reverchon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43" name="Google Shape;843;p77"/>
          <p:cNvPicPr preferRelativeResize="0"/>
          <p:nvPr/>
        </p:nvPicPr>
        <p:blipFill>
          <a:blip r:embed="rId4">
            <a:alphaModFix/>
          </a:blip>
          <a:stretch>
            <a:fillRect/>
          </a:stretch>
        </p:blipFill>
        <p:spPr>
          <a:xfrm>
            <a:off x="126974" y="866474"/>
            <a:ext cx="2172450" cy="2535975"/>
          </a:xfrm>
          <a:prstGeom prst="rect">
            <a:avLst/>
          </a:prstGeom>
          <a:noFill/>
          <a:ln>
            <a:noFill/>
          </a:ln>
        </p:spPr>
      </p:pic>
      <p:sp>
        <p:nvSpPr>
          <p:cNvPr id="844" name="Google Shape;844;p77"/>
          <p:cNvSpPr txBox="1"/>
          <p:nvPr/>
        </p:nvSpPr>
        <p:spPr>
          <a:xfrm>
            <a:off x="4958700" y="1112875"/>
            <a:ext cx="34890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Pivot de direction :</a:t>
            </a:r>
            <a:endParaRPr/>
          </a:p>
          <a:p>
            <a:pPr marL="0" lvl="0" indent="0" algn="l" rtl="0">
              <a:spcBef>
                <a:spcPts val="0"/>
              </a:spcBef>
              <a:spcAft>
                <a:spcPts val="0"/>
              </a:spcAft>
              <a:buNone/>
            </a:pPr>
            <a:endParaRPr/>
          </a:p>
          <a:p>
            <a:pPr marL="0" lvl="0" indent="0" algn="l" rtl="0">
              <a:spcBef>
                <a:spcPts val="0"/>
              </a:spcBef>
              <a:spcAft>
                <a:spcPts val="0"/>
              </a:spcAft>
              <a:buNone/>
            </a:pPr>
            <a:r>
              <a:rPr lang="fr-FR"/>
              <a:t>Usiné principalement à la Mache</a:t>
            </a:r>
            <a:endParaRPr/>
          </a:p>
          <a:p>
            <a:pPr marL="0" lvl="0" indent="0" algn="l" rtl="0">
              <a:spcBef>
                <a:spcPts val="0"/>
              </a:spcBef>
              <a:spcAft>
                <a:spcPts val="0"/>
              </a:spcAft>
              <a:buNone/>
            </a:pPr>
            <a:endParaRPr/>
          </a:p>
          <a:p>
            <a:pPr marL="0" lvl="0" indent="0" algn="l" rtl="0">
              <a:spcBef>
                <a:spcPts val="0"/>
              </a:spcBef>
              <a:spcAft>
                <a:spcPts val="0"/>
              </a:spcAft>
              <a:buNone/>
            </a:pPr>
            <a:r>
              <a:rPr lang="fr-FR"/>
              <a:t>Roulement de chez SKF (5). </a:t>
            </a:r>
            <a:endParaRPr/>
          </a:p>
        </p:txBody>
      </p:sp>
      <p:pic>
        <p:nvPicPr>
          <p:cNvPr id="845" name="Google Shape;845;p77"/>
          <p:cNvPicPr preferRelativeResize="0"/>
          <p:nvPr/>
        </p:nvPicPr>
        <p:blipFill>
          <a:blip r:embed="rId5">
            <a:alphaModFix/>
          </a:blip>
          <a:stretch>
            <a:fillRect/>
          </a:stretch>
        </p:blipFill>
        <p:spPr>
          <a:xfrm>
            <a:off x="2609963" y="926475"/>
            <a:ext cx="2305426" cy="3120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66</a:t>
            </a:fld>
            <a:endParaRPr/>
          </a:p>
        </p:txBody>
      </p:sp>
      <p:sp>
        <p:nvSpPr>
          <p:cNvPr id="852" name="Google Shape;852;p7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Modification par rapport à Vulcanix</a:t>
            </a:r>
            <a:endParaRPr/>
          </a:p>
        </p:txBody>
      </p:sp>
      <p:pic>
        <p:nvPicPr>
          <p:cNvPr id="853" name="Google Shape;853;p78"/>
          <p:cNvPicPr preferRelativeResize="0"/>
          <p:nvPr/>
        </p:nvPicPr>
        <p:blipFill>
          <a:blip r:embed="rId3">
            <a:alphaModFix/>
          </a:blip>
          <a:stretch>
            <a:fillRect/>
          </a:stretch>
        </p:blipFill>
        <p:spPr>
          <a:xfrm>
            <a:off x="8574212" y="-5675"/>
            <a:ext cx="534186" cy="712599"/>
          </a:xfrm>
          <a:prstGeom prst="rect">
            <a:avLst/>
          </a:prstGeom>
          <a:noFill/>
          <a:ln>
            <a:noFill/>
          </a:ln>
        </p:spPr>
      </p:pic>
      <p:sp>
        <p:nvSpPr>
          <p:cNvPr id="854" name="Google Shape;854;p78"/>
          <p:cNvSpPr txBox="1"/>
          <p:nvPr/>
        </p:nvSpPr>
        <p:spPr>
          <a:xfrm>
            <a:off x="7746425"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GTE</a:t>
            </a:r>
            <a:endParaRPr sz="1800" b="0" i="0" u="none" strike="noStrike" cap="none">
              <a:solidFill>
                <a:srgbClr val="980000"/>
              </a:solidFill>
              <a:latin typeface="Arial"/>
              <a:ea typeface="Arial"/>
              <a:cs typeface="Arial"/>
              <a:sym typeface="Arial"/>
            </a:endParaRPr>
          </a:p>
        </p:txBody>
      </p:sp>
      <p:pic>
        <p:nvPicPr>
          <p:cNvPr id="855" name="Google Shape;855;p78"/>
          <p:cNvPicPr preferRelativeResize="0"/>
          <p:nvPr/>
        </p:nvPicPr>
        <p:blipFill>
          <a:blip r:embed="rId4">
            <a:alphaModFix/>
          </a:blip>
          <a:stretch>
            <a:fillRect/>
          </a:stretch>
        </p:blipFill>
        <p:spPr>
          <a:xfrm>
            <a:off x="152400" y="833925"/>
            <a:ext cx="2179850" cy="2404125"/>
          </a:xfrm>
          <a:prstGeom prst="rect">
            <a:avLst/>
          </a:prstGeom>
          <a:noFill/>
          <a:ln>
            <a:noFill/>
          </a:ln>
        </p:spPr>
      </p:pic>
      <p:sp>
        <p:nvSpPr>
          <p:cNvPr id="856" name="Google Shape;856;p78"/>
          <p:cNvSpPr txBox="1"/>
          <p:nvPr/>
        </p:nvSpPr>
        <p:spPr>
          <a:xfrm>
            <a:off x="220825" y="3238050"/>
            <a:ext cx="2043000" cy="28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Chape de crémaillère placée plus haut pour s’adapter au châssis. </a:t>
            </a:r>
            <a:endParaRPr/>
          </a:p>
        </p:txBody>
      </p:sp>
      <p:pic>
        <p:nvPicPr>
          <p:cNvPr id="857" name="Google Shape;857;p78"/>
          <p:cNvPicPr preferRelativeResize="0"/>
          <p:nvPr/>
        </p:nvPicPr>
        <p:blipFill>
          <a:blip r:embed="rId5">
            <a:alphaModFix/>
          </a:blip>
          <a:stretch>
            <a:fillRect/>
          </a:stretch>
        </p:blipFill>
        <p:spPr>
          <a:xfrm>
            <a:off x="2932925" y="833922"/>
            <a:ext cx="2179849" cy="2855235"/>
          </a:xfrm>
          <a:prstGeom prst="rect">
            <a:avLst/>
          </a:prstGeom>
          <a:noFill/>
          <a:ln>
            <a:noFill/>
          </a:ln>
        </p:spPr>
      </p:pic>
      <p:sp>
        <p:nvSpPr>
          <p:cNvPr id="858" name="Google Shape;858;p78"/>
          <p:cNvSpPr txBox="1"/>
          <p:nvPr/>
        </p:nvSpPr>
        <p:spPr>
          <a:xfrm>
            <a:off x="3001350" y="3761625"/>
            <a:ext cx="2043000" cy="7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Colonne de direction en Aluminium</a:t>
            </a:r>
            <a:endParaRPr/>
          </a:p>
        </p:txBody>
      </p:sp>
      <p:pic>
        <p:nvPicPr>
          <p:cNvPr id="859" name="Google Shape;859;p78"/>
          <p:cNvPicPr preferRelativeResize="0"/>
          <p:nvPr/>
        </p:nvPicPr>
        <p:blipFill>
          <a:blip r:embed="rId6">
            <a:alphaModFix/>
          </a:blip>
          <a:stretch>
            <a:fillRect/>
          </a:stretch>
        </p:blipFill>
        <p:spPr>
          <a:xfrm>
            <a:off x="5797550" y="833925"/>
            <a:ext cx="2650275" cy="1675375"/>
          </a:xfrm>
          <a:prstGeom prst="rect">
            <a:avLst/>
          </a:prstGeom>
          <a:noFill/>
          <a:ln>
            <a:noFill/>
          </a:ln>
        </p:spPr>
      </p:pic>
      <p:sp>
        <p:nvSpPr>
          <p:cNvPr id="860" name="Google Shape;860;p78"/>
          <p:cNvSpPr txBox="1"/>
          <p:nvPr/>
        </p:nvSpPr>
        <p:spPr>
          <a:xfrm>
            <a:off x="5831350" y="2693925"/>
            <a:ext cx="2616600" cy="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Cardan de taille réduite : </a:t>
            </a:r>
            <a:endParaRPr/>
          </a:p>
          <a:p>
            <a:pPr marL="0" lvl="0" indent="0" algn="l" rtl="0">
              <a:spcBef>
                <a:spcPts val="0"/>
              </a:spcBef>
              <a:spcAft>
                <a:spcPts val="0"/>
              </a:spcAft>
              <a:buNone/>
            </a:pPr>
            <a:endParaRPr/>
          </a:p>
          <a:p>
            <a:pPr marL="0" lvl="0" indent="0" algn="l" rtl="0">
              <a:spcBef>
                <a:spcPts val="0"/>
              </a:spcBef>
              <a:spcAft>
                <a:spcPts val="0"/>
              </a:spcAft>
              <a:buNone/>
            </a:pPr>
            <a:r>
              <a:rPr lang="fr-FR"/>
              <a:t>Diamètre 25mm extérieur contrairement à 30mm avant.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67</a:t>
            </a:fld>
            <a:endParaRPr/>
          </a:p>
        </p:txBody>
      </p:sp>
      <p:sp>
        <p:nvSpPr>
          <p:cNvPr id="867" name="Google Shape;867;p7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Cache crémaillère</a:t>
            </a:r>
            <a:endParaRPr/>
          </a:p>
        </p:txBody>
      </p:sp>
      <p:pic>
        <p:nvPicPr>
          <p:cNvPr id="868" name="Google Shape;868;p79"/>
          <p:cNvPicPr preferRelativeResize="0"/>
          <p:nvPr/>
        </p:nvPicPr>
        <p:blipFill>
          <a:blip r:embed="rId3">
            <a:alphaModFix/>
          </a:blip>
          <a:stretch>
            <a:fillRect/>
          </a:stretch>
        </p:blipFill>
        <p:spPr>
          <a:xfrm>
            <a:off x="8574212" y="-5675"/>
            <a:ext cx="534186" cy="712599"/>
          </a:xfrm>
          <a:prstGeom prst="rect">
            <a:avLst/>
          </a:prstGeom>
          <a:noFill/>
          <a:ln>
            <a:noFill/>
          </a:ln>
        </p:spPr>
      </p:pic>
      <p:sp>
        <p:nvSpPr>
          <p:cNvPr id="869" name="Google Shape;869;p79"/>
          <p:cNvSpPr txBox="1"/>
          <p:nvPr/>
        </p:nvSpPr>
        <p:spPr>
          <a:xfrm>
            <a:off x="7746425"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GTE</a:t>
            </a:r>
            <a:endParaRPr sz="1800" b="0" i="0" u="none" strike="noStrike" cap="none">
              <a:solidFill>
                <a:srgbClr val="980000"/>
              </a:solidFill>
              <a:latin typeface="Arial"/>
              <a:ea typeface="Arial"/>
              <a:cs typeface="Arial"/>
              <a:sym typeface="Arial"/>
            </a:endParaRPr>
          </a:p>
        </p:txBody>
      </p:sp>
      <p:pic>
        <p:nvPicPr>
          <p:cNvPr id="870" name="Google Shape;870;p79"/>
          <p:cNvPicPr preferRelativeResize="0"/>
          <p:nvPr/>
        </p:nvPicPr>
        <p:blipFill>
          <a:blip r:embed="rId4">
            <a:alphaModFix/>
          </a:blip>
          <a:stretch>
            <a:fillRect/>
          </a:stretch>
        </p:blipFill>
        <p:spPr>
          <a:xfrm>
            <a:off x="665700" y="809599"/>
            <a:ext cx="5186176" cy="3815275"/>
          </a:xfrm>
          <a:prstGeom prst="rect">
            <a:avLst/>
          </a:prstGeom>
          <a:noFill/>
          <a:ln>
            <a:noFill/>
          </a:ln>
        </p:spPr>
      </p:pic>
      <p:sp>
        <p:nvSpPr>
          <p:cNvPr id="871" name="Google Shape;871;p79"/>
          <p:cNvSpPr txBox="1"/>
          <p:nvPr/>
        </p:nvSpPr>
        <p:spPr>
          <a:xfrm>
            <a:off x="5934025" y="856225"/>
            <a:ext cx="2905500" cy="66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FR"/>
              <a:t>Directement attaché à la chape de direction.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FR"/>
              <a:t>Aluminium 2mm d’épaisseur avec rayon de pliage de 4mm.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FR"/>
              <a:t>Découpé et plié à la Mache.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68</a:t>
            </a:fld>
            <a:endParaRPr/>
          </a:p>
        </p:txBody>
      </p:sp>
      <p:sp>
        <p:nvSpPr>
          <p:cNvPr id="878" name="Google Shape;878;p8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masse &amp; prix</a:t>
            </a:r>
            <a:endParaRPr/>
          </a:p>
        </p:txBody>
      </p:sp>
      <p:pic>
        <p:nvPicPr>
          <p:cNvPr id="879" name="Google Shape;879;p80"/>
          <p:cNvPicPr preferRelativeResize="0"/>
          <p:nvPr/>
        </p:nvPicPr>
        <p:blipFill>
          <a:blip r:embed="rId3">
            <a:alphaModFix/>
          </a:blip>
          <a:stretch>
            <a:fillRect/>
          </a:stretch>
        </p:blipFill>
        <p:spPr>
          <a:xfrm>
            <a:off x="3336325" y="681525"/>
            <a:ext cx="5807668" cy="4324350"/>
          </a:xfrm>
          <a:prstGeom prst="rect">
            <a:avLst/>
          </a:prstGeom>
          <a:noFill/>
          <a:ln>
            <a:noFill/>
          </a:ln>
        </p:spPr>
      </p:pic>
      <p:sp>
        <p:nvSpPr>
          <p:cNvPr id="880" name="Google Shape;880;p80"/>
          <p:cNvSpPr txBox="1">
            <a:spLocks noGrp="1"/>
          </p:cNvSpPr>
          <p:nvPr>
            <p:ph type="body" idx="1"/>
          </p:nvPr>
        </p:nvSpPr>
        <p:spPr>
          <a:xfrm>
            <a:off x="0" y="905150"/>
            <a:ext cx="3544500" cy="3456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fr-FR" sz="1400" b="0">
                <a:latin typeface="Arial"/>
                <a:ea typeface="Arial"/>
                <a:cs typeface="Arial"/>
                <a:sym typeface="Arial"/>
              </a:rPr>
              <a:t>Rapport gain masse/ surcoût</a:t>
            </a:r>
            <a:endParaRPr sz="1400" b="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latin typeface="Arial"/>
                <a:ea typeface="Arial"/>
                <a:cs typeface="Arial"/>
                <a:sym typeface="Arial"/>
              </a:rPr>
              <a:t>Passage d’un cardan standard à military grade (APEX) :</a:t>
            </a:r>
            <a:endParaRPr sz="1400" b="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solidFill>
                  <a:srgbClr val="CC0000"/>
                </a:solidFill>
                <a:latin typeface="Arial"/>
                <a:ea typeface="Arial"/>
                <a:cs typeface="Arial"/>
                <a:sym typeface="Arial"/>
              </a:rPr>
              <a:t>●1,3 euros par g gagné</a:t>
            </a:r>
            <a:endParaRPr sz="1400" b="0">
              <a:solidFill>
                <a:srgbClr val="CC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latin typeface="Arial"/>
                <a:ea typeface="Arial"/>
                <a:cs typeface="Arial"/>
                <a:sym typeface="Arial"/>
              </a:rPr>
              <a:t>Passage à volant carbone :</a:t>
            </a:r>
            <a:endParaRPr sz="1400" b="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solidFill>
                  <a:srgbClr val="6AA84F"/>
                </a:solidFill>
                <a:latin typeface="Arial"/>
                <a:ea typeface="Arial"/>
                <a:cs typeface="Arial"/>
                <a:sym typeface="Arial"/>
              </a:rPr>
              <a:t>●0,6 euros par g gagné</a:t>
            </a:r>
            <a:endParaRPr sz="1400" b="0">
              <a:solidFill>
                <a:srgbClr val="6AA84F"/>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latin typeface="Arial"/>
                <a:ea typeface="Arial"/>
                <a:cs typeface="Arial"/>
                <a:sym typeface="Arial"/>
              </a:rPr>
              <a:t>Passage à une crémaillère en Aluminium :</a:t>
            </a:r>
            <a:endParaRPr sz="1400" b="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solidFill>
                  <a:srgbClr val="6AA84F"/>
                </a:solidFill>
                <a:latin typeface="Arial"/>
                <a:ea typeface="Arial"/>
                <a:cs typeface="Arial"/>
                <a:sym typeface="Arial"/>
              </a:rPr>
              <a:t>●0,6 euros par g gagné</a:t>
            </a:r>
            <a:endParaRPr sz="1400" b="0">
              <a:solidFill>
                <a:srgbClr val="6AA84F"/>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latin typeface="Arial"/>
                <a:ea typeface="Arial"/>
                <a:cs typeface="Arial"/>
                <a:sym typeface="Arial"/>
              </a:rPr>
              <a:t>Passage à Colonne direction carbone :</a:t>
            </a:r>
            <a:endParaRPr sz="1400" b="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solidFill>
                  <a:srgbClr val="CC0000"/>
                </a:solidFill>
                <a:latin typeface="Arial"/>
                <a:ea typeface="Arial"/>
                <a:cs typeface="Arial"/>
                <a:sym typeface="Arial"/>
              </a:rPr>
              <a:t>●1 euros par g gagné</a:t>
            </a:r>
            <a:endParaRPr sz="1400" b="0">
              <a:solidFill>
                <a:srgbClr val="CC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latin typeface="Arial"/>
                <a:ea typeface="Arial"/>
                <a:cs typeface="Arial"/>
                <a:sym typeface="Arial"/>
              </a:rPr>
              <a:t>Passage à des jantes magnésium (8) :</a:t>
            </a:r>
            <a:endParaRPr sz="1400" b="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400" b="0">
                <a:solidFill>
                  <a:srgbClr val="6AA84F"/>
                </a:solidFill>
                <a:latin typeface="Arial"/>
                <a:ea typeface="Arial"/>
                <a:cs typeface="Arial"/>
                <a:sym typeface="Arial"/>
              </a:rPr>
              <a:t>●0,37 euros par g gagné</a:t>
            </a:r>
            <a:endParaRPr sz="1400" b="0">
              <a:solidFill>
                <a:srgbClr val="6AA84F"/>
              </a:solidFill>
              <a:latin typeface="Arial"/>
              <a:ea typeface="Arial"/>
              <a:cs typeface="Arial"/>
              <a:sym typeface="Arial"/>
            </a:endParaRPr>
          </a:p>
          <a:p>
            <a:pPr marL="0" lvl="0" indent="0" algn="l" rtl="0">
              <a:spcBef>
                <a:spcPts val="56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81"/>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69</a:t>
            </a:fld>
            <a:endParaRPr/>
          </a:p>
        </p:txBody>
      </p:sp>
      <p:sp>
        <p:nvSpPr>
          <p:cNvPr id="887" name="Google Shape;887;p81"/>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Bilan Massique : Liaison au sol mécatronique</a:t>
            </a:r>
            <a:endParaRPr/>
          </a:p>
        </p:txBody>
      </p:sp>
      <p:graphicFrame>
        <p:nvGraphicFramePr>
          <p:cNvPr id="888" name="Google Shape;888;p81"/>
          <p:cNvGraphicFramePr/>
          <p:nvPr/>
        </p:nvGraphicFramePr>
        <p:xfrm>
          <a:off x="1838325" y="1305700"/>
          <a:ext cx="3000000" cy="3000000"/>
        </p:xfrm>
        <a:graphic>
          <a:graphicData uri="http://schemas.openxmlformats.org/drawingml/2006/table">
            <a:tbl>
              <a:tblPr>
                <a:noFill/>
                <a:tableStyleId>{90B9E918-8BDE-4984-9B65-36D3A738EE51}</a:tableStyleId>
              </a:tblPr>
              <a:tblGrid>
                <a:gridCol w="2190750"/>
                <a:gridCol w="1162050"/>
                <a:gridCol w="1162050"/>
                <a:gridCol w="952500"/>
              </a:tblGrid>
              <a:tr h="209550">
                <a:tc gridSpan="4">
                  <a:txBody>
                    <a:bodyPr/>
                    <a:lstStyle/>
                    <a:p>
                      <a:pPr marL="0" lvl="0" indent="0" algn="ctr" rtl="0">
                        <a:lnSpc>
                          <a:spcPct val="115000"/>
                        </a:lnSpc>
                        <a:spcBef>
                          <a:spcPts val="0"/>
                        </a:spcBef>
                        <a:spcAft>
                          <a:spcPts val="0"/>
                        </a:spcAft>
                        <a:buNone/>
                      </a:pPr>
                      <a:r>
                        <a:rPr lang="fr-FR" sz="1000" b="1" i="1"/>
                        <a:t>BUDGET MASSIQUE S1: LASMECA</a:t>
                      </a:r>
                      <a:endParaRPr sz="1000" b="1" i="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fr-FR"/>
                    </a:p>
                  </a:txBody>
                  <a:tcPr/>
                </a:tc>
                <a:tc hMerge="1">
                  <a:txBody>
                    <a:bodyPr/>
                    <a:lstStyle/>
                    <a:p>
                      <a:endParaRPr lang="fr-FR"/>
                    </a:p>
                  </a:txBody>
                  <a:tcPr/>
                </a:tc>
                <a:tc hMerge="1">
                  <a:txBody>
                    <a:bodyPr/>
                    <a:lstStyle/>
                    <a:p>
                      <a:endParaRPr lang="fr-FR"/>
                    </a:p>
                  </a:txBody>
                  <a:tcPr/>
                </a:tc>
              </a:tr>
              <a:tr h="200025">
                <a:tc>
                  <a:txBody>
                    <a:bodyPr/>
                    <a:lstStyle/>
                    <a:p>
                      <a:pPr marL="0" lvl="0" indent="0" algn="l" rtl="0">
                        <a:lnSpc>
                          <a:spcPct val="115000"/>
                        </a:lnSpc>
                        <a:spcBef>
                          <a:spcPts val="0"/>
                        </a:spcBef>
                        <a:spcAft>
                          <a:spcPts val="0"/>
                        </a:spcAft>
                        <a:buNone/>
                      </a:pPr>
                      <a:r>
                        <a:rPr lang="fr-FR" sz="1000"/>
                        <a:t>Système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fr-FR" sz="1000"/>
                        <a:t>Vulcanix</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fr-FR" sz="1000"/>
                        <a:t>Prévisionnelle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fr-FR" sz="1000"/>
                        <a:t>Estimée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r>
              <a:tr h="200025">
                <a:tc>
                  <a:txBody>
                    <a:bodyPr/>
                    <a:lstStyle/>
                    <a:p>
                      <a:pPr marL="0" lvl="0" indent="0" algn="l" rtl="0">
                        <a:lnSpc>
                          <a:spcPct val="115000"/>
                        </a:lnSpc>
                        <a:spcBef>
                          <a:spcPts val="0"/>
                        </a:spcBef>
                        <a:spcAft>
                          <a:spcPts val="0"/>
                        </a:spcAft>
                        <a:buNone/>
                      </a:pPr>
                      <a:r>
                        <a:rPr lang="fr-FR" sz="1000"/>
                        <a:t>Suspension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4,1602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2,8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3,7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Barre anti roulis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2,5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1,0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Triangles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4,4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2,6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Système de freinage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7,156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5,2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Roue équipée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31,8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28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23,2</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Direction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4,329</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3,4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Pneumatique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19,4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19,4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19,4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r>
              <a:tr h="200025">
                <a:tc>
                  <a:txBody>
                    <a:bodyPr/>
                    <a:lstStyle/>
                    <a:p>
                      <a:pPr marL="0" lvl="0" indent="0" algn="l" rtl="0">
                        <a:lnSpc>
                          <a:spcPct val="115000"/>
                        </a:lnSpc>
                        <a:spcBef>
                          <a:spcPts val="0"/>
                        </a:spcBef>
                        <a:spcAft>
                          <a:spcPts val="0"/>
                        </a:spcAft>
                        <a:buNone/>
                      </a:pPr>
                      <a:r>
                        <a:rPr lang="fr-FR" sz="1000"/>
                        <a:t>MASSE TOTALE (kg)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71,2132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62,7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58,4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body" idx="1"/>
          </p:nvPr>
        </p:nvSpPr>
        <p:spPr>
          <a:xfrm>
            <a:off x="251525" y="843556"/>
            <a:ext cx="8640900" cy="661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a:t>Tableau de bord final : </a:t>
            </a:r>
            <a:endParaRPr/>
          </a:p>
        </p:txBody>
      </p:sp>
      <p:sp>
        <p:nvSpPr>
          <p:cNvPr id="169" name="Google Shape;169;p1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a:t>
            </a:fld>
            <a:endParaRPr/>
          </a:p>
        </p:txBody>
      </p:sp>
      <p:sp>
        <p:nvSpPr>
          <p:cNvPr id="170" name="Google Shape;170;p1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Retour sur SEISM</a:t>
            </a:r>
            <a:endParaRPr/>
          </a:p>
        </p:txBody>
      </p:sp>
      <p:pic>
        <p:nvPicPr>
          <p:cNvPr id="171" name="Google Shape;171;p19"/>
          <p:cNvPicPr preferRelativeResize="0"/>
          <p:nvPr/>
        </p:nvPicPr>
        <p:blipFill rotWithShape="1">
          <a:blip r:embed="rId3">
            <a:alphaModFix/>
          </a:blip>
          <a:srcRect t="5753" r="2752" b="5727"/>
          <a:stretch/>
        </p:blipFill>
        <p:spPr>
          <a:xfrm>
            <a:off x="125763" y="1667375"/>
            <a:ext cx="8892425" cy="2494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82"/>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70</a:t>
            </a:fld>
            <a:endParaRPr/>
          </a:p>
        </p:txBody>
      </p:sp>
      <p:sp>
        <p:nvSpPr>
          <p:cNvPr id="895" name="Google Shape;895;p82"/>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Bilan Massique : Liaison au sol mécatronique</a:t>
            </a:r>
            <a:endParaRPr/>
          </a:p>
        </p:txBody>
      </p:sp>
      <p:pic>
        <p:nvPicPr>
          <p:cNvPr id="896" name="Google Shape;896;p82" title="Graphique"/>
          <p:cNvPicPr preferRelativeResize="0"/>
          <p:nvPr/>
        </p:nvPicPr>
        <p:blipFill>
          <a:blip r:embed="rId3">
            <a:alphaModFix/>
          </a:blip>
          <a:stretch>
            <a:fillRect/>
          </a:stretch>
        </p:blipFill>
        <p:spPr>
          <a:xfrm>
            <a:off x="1533800" y="869192"/>
            <a:ext cx="5975721" cy="369166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3"/>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71</a:t>
            </a:fld>
            <a:endParaRPr/>
          </a:p>
        </p:txBody>
      </p:sp>
      <p:sp>
        <p:nvSpPr>
          <p:cNvPr id="903" name="Google Shape;903;p83"/>
          <p:cNvSpPr txBox="1">
            <a:spLocks noGrp="1"/>
          </p:cNvSpPr>
          <p:nvPr>
            <p:ph type="body" idx="1"/>
          </p:nvPr>
        </p:nvSpPr>
        <p:spPr>
          <a:xfrm>
            <a:off x="-313763" y="788894"/>
            <a:ext cx="4778188" cy="1398494"/>
          </a:xfrm>
          <a:prstGeom prst="rect">
            <a:avLst/>
          </a:prstGeom>
          <a:noFill/>
          <a:ln>
            <a:noFill/>
          </a:ln>
        </p:spPr>
        <p:txBody>
          <a:bodyPr spcFirstLastPara="1" wrap="square" lIns="91425" tIns="91425" rIns="91425" bIns="91425" anchor="t" anchorCtr="0">
            <a:noAutofit/>
          </a:bodyPr>
          <a:lstStyle/>
          <a:p>
            <a:pPr marL="914400" lvl="0" indent="-342900" algn="l" rtl="0">
              <a:lnSpc>
                <a:spcPct val="100000"/>
              </a:lnSpc>
              <a:spcBef>
                <a:spcPts val="0"/>
              </a:spcBef>
              <a:spcAft>
                <a:spcPts val="0"/>
              </a:spcAft>
              <a:buClr>
                <a:srgbClr val="595959"/>
              </a:buClr>
              <a:buSzPts val="1800"/>
              <a:buFont typeface="Arial"/>
              <a:buAutoNum type="arabicPeriod"/>
            </a:pPr>
            <a:r>
              <a:rPr lang="fr-FR" sz="1800" b="0">
                <a:solidFill>
                  <a:srgbClr val="595959"/>
                </a:solidFill>
              </a:rPr>
              <a:t>Retour sur Ergonomie</a:t>
            </a:r>
            <a:endParaRPr sz="1800" b="0">
              <a:solidFill>
                <a:srgbClr val="595959"/>
              </a:solidFill>
            </a:endParaRPr>
          </a:p>
          <a:p>
            <a:pPr marL="914400" lvl="0" indent="-342900" algn="l" rtl="0">
              <a:lnSpc>
                <a:spcPct val="100000"/>
              </a:lnSpc>
              <a:spcBef>
                <a:spcPts val="0"/>
              </a:spcBef>
              <a:spcAft>
                <a:spcPts val="0"/>
              </a:spcAft>
              <a:buClr>
                <a:srgbClr val="595959"/>
              </a:buClr>
              <a:buSzPts val="1800"/>
              <a:buAutoNum type="arabicPeriod"/>
            </a:pPr>
            <a:r>
              <a:rPr lang="fr-FR" sz="1800" b="0">
                <a:solidFill>
                  <a:srgbClr val="595959"/>
                </a:solidFill>
              </a:rPr>
              <a:t>Retour structure tubulaire</a:t>
            </a:r>
            <a:endParaRPr sz="1800" b="0">
              <a:solidFill>
                <a:srgbClr val="595959"/>
              </a:solidFill>
            </a:endParaRPr>
          </a:p>
          <a:p>
            <a:pPr marL="914400" lvl="0" indent="-342900" algn="l" rtl="0">
              <a:lnSpc>
                <a:spcPct val="100000"/>
              </a:lnSpc>
              <a:spcBef>
                <a:spcPts val="0"/>
              </a:spcBef>
              <a:spcAft>
                <a:spcPts val="0"/>
              </a:spcAft>
              <a:buClr>
                <a:srgbClr val="595959"/>
              </a:buClr>
              <a:buSzPts val="1800"/>
              <a:buAutoNum type="arabicPeriod"/>
            </a:pPr>
            <a:r>
              <a:rPr lang="fr-FR" sz="1800" b="0">
                <a:solidFill>
                  <a:srgbClr val="595959"/>
                </a:solidFill>
              </a:rPr>
              <a:t>Châssis équipé</a:t>
            </a:r>
            <a:endParaRPr sz="1800" b="0">
              <a:solidFill>
                <a:srgbClr val="595959"/>
              </a:solidFill>
            </a:endParaRPr>
          </a:p>
          <a:p>
            <a:pPr marL="914400" lvl="0" indent="-342900" algn="l" rtl="0">
              <a:lnSpc>
                <a:spcPct val="100000"/>
              </a:lnSpc>
              <a:spcBef>
                <a:spcPts val="0"/>
              </a:spcBef>
              <a:spcAft>
                <a:spcPts val="0"/>
              </a:spcAft>
              <a:buClr>
                <a:srgbClr val="595959"/>
              </a:buClr>
              <a:buSzPts val="1800"/>
              <a:buAutoNum type="arabicPeriod"/>
            </a:pPr>
            <a:r>
              <a:rPr lang="fr-FR" sz="1800" b="0">
                <a:solidFill>
                  <a:srgbClr val="595959"/>
                </a:solidFill>
              </a:rPr>
              <a:t>Carrosserie</a:t>
            </a:r>
            <a:endParaRPr sz="1800" b="0">
              <a:solidFill>
                <a:srgbClr val="595959"/>
              </a:solidFill>
            </a:endParaRPr>
          </a:p>
          <a:p>
            <a:pPr marL="914400" lvl="0" indent="-342900" algn="l" rtl="0">
              <a:lnSpc>
                <a:spcPct val="100000"/>
              </a:lnSpc>
              <a:spcBef>
                <a:spcPts val="0"/>
              </a:spcBef>
              <a:spcAft>
                <a:spcPts val="0"/>
              </a:spcAft>
              <a:buClr>
                <a:srgbClr val="595959"/>
              </a:buClr>
              <a:buSzPts val="1800"/>
              <a:buAutoNum type="arabicPeriod"/>
            </a:pPr>
            <a:r>
              <a:rPr lang="fr-FR" sz="1800" b="0">
                <a:solidFill>
                  <a:srgbClr val="595959"/>
                </a:solidFill>
              </a:rPr>
              <a:t>Point avancement sur les études aérodynamiques</a:t>
            </a:r>
            <a:endParaRPr sz="1800" b="0">
              <a:solidFill>
                <a:srgbClr val="595959"/>
              </a:solidFill>
            </a:endParaRPr>
          </a:p>
          <a:p>
            <a:pPr marL="914400" lvl="0" indent="0" algn="l" rtl="0">
              <a:lnSpc>
                <a:spcPct val="100000"/>
              </a:lnSpc>
              <a:spcBef>
                <a:spcPts val="0"/>
              </a:spcBef>
              <a:spcAft>
                <a:spcPts val="0"/>
              </a:spcAft>
              <a:buSzPts val="2800"/>
              <a:buNone/>
            </a:pPr>
            <a:endParaRPr sz="1800" b="0">
              <a:solidFill>
                <a:srgbClr val="595959"/>
              </a:solidFill>
            </a:endParaRPr>
          </a:p>
          <a:p>
            <a:pPr marL="0" lvl="0" indent="0" algn="l" rtl="0">
              <a:lnSpc>
                <a:spcPct val="100000"/>
              </a:lnSpc>
              <a:spcBef>
                <a:spcPts val="0"/>
              </a:spcBef>
              <a:spcAft>
                <a:spcPts val="0"/>
              </a:spcAft>
              <a:buSzPts val="2800"/>
              <a:buNone/>
            </a:pPr>
            <a:endParaRPr sz="2400" b="0"/>
          </a:p>
        </p:txBody>
      </p:sp>
      <p:sp>
        <p:nvSpPr>
          <p:cNvPr id="904" name="Google Shape;904;p83"/>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S3 - Châssis équipé</a:t>
            </a:r>
            <a:endParaRPr/>
          </a:p>
        </p:txBody>
      </p:sp>
      <p:sp>
        <p:nvSpPr>
          <p:cNvPr id="905" name="Google Shape;905;p83"/>
          <p:cNvSpPr txBox="1"/>
          <p:nvPr/>
        </p:nvSpPr>
        <p:spPr>
          <a:xfrm>
            <a:off x="4973372" y="4321056"/>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YRI</a:t>
            </a:r>
            <a:endParaRPr sz="1800" b="0" i="0" u="none" strike="noStrike" cap="none">
              <a:solidFill>
                <a:srgbClr val="980000"/>
              </a:solidFill>
              <a:latin typeface="Arial"/>
              <a:ea typeface="Arial"/>
              <a:cs typeface="Arial"/>
              <a:sym typeface="Arial"/>
            </a:endParaRPr>
          </a:p>
        </p:txBody>
      </p:sp>
      <p:pic>
        <p:nvPicPr>
          <p:cNvPr id="906" name="Google Shape;906;p83"/>
          <p:cNvPicPr preferRelativeResize="0"/>
          <p:nvPr/>
        </p:nvPicPr>
        <p:blipFill rotWithShape="1">
          <a:blip r:embed="rId3">
            <a:alphaModFix/>
          </a:blip>
          <a:srcRect/>
          <a:stretch/>
        </p:blipFill>
        <p:spPr>
          <a:xfrm>
            <a:off x="5557972" y="4258884"/>
            <a:ext cx="339850" cy="567550"/>
          </a:xfrm>
          <a:prstGeom prst="rect">
            <a:avLst/>
          </a:prstGeom>
          <a:noFill/>
          <a:ln>
            <a:noFill/>
          </a:ln>
        </p:spPr>
      </p:pic>
      <p:sp>
        <p:nvSpPr>
          <p:cNvPr id="907" name="Google Shape;907;p83"/>
          <p:cNvSpPr txBox="1"/>
          <p:nvPr/>
        </p:nvSpPr>
        <p:spPr>
          <a:xfrm>
            <a:off x="6022508" y="4316319"/>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RCS</a:t>
            </a:r>
            <a:endParaRPr sz="1800" b="0" i="0" u="none" strike="noStrike" cap="none">
              <a:solidFill>
                <a:srgbClr val="980000"/>
              </a:solidFill>
              <a:latin typeface="Arial"/>
              <a:ea typeface="Arial"/>
              <a:cs typeface="Arial"/>
              <a:sym typeface="Arial"/>
            </a:endParaRPr>
          </a:p>
        </p:txBody>
      </p:sp>
      <p:pic>
        <p:nvPicPr>
          <p:cNvPr id="908" name="Google Shape;908;p83"/>
          <p:cNvPicPr preferRelativeResize="0"/>
          <p:nvPr/>
        </p:nvPicPr>
        <p:blipFill rotWithShape="1">
          <a:blip r:embed="rId4">
            <a:alphaModFix/>
          </a:blip>
          <a:srcRect/>
          <a:stretch/>
        </p:blipFill>
        <p:spPr>
          <a:xfrm>
            <a:off x="6723910" y="4246646"/>
            <a:ext cx="458316" cy="586650"/>
          </a:xfrm>
          <a:prstGeom prst="rect">
            <a:avLst/>
          </a:prstGeom>
          <a:noFill/>
          <a:ln>
            <a:noFill/>
          </a:ln>
        </p:spPr>
      </p:pic>
      <p:sp>
        <p:nvSpPr>
          <p:cNvPr id="909" name="Google Shape;909;p83"/>
          <p:cNvSpPr txBox="1"/>
          <p:nvPr/>
        </p:nvSpPr>
        <p:spPr>
          <a:xfrm>
            <a:off x="7286674" y="4322994"/>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JKL</a:t>
            </a:r>
            <a:endParaRPr sz="1800" b="0" i="0" u="none" strike="noStrike" cap="none">
              <a:solidFill>
                <a:srgbClr val="980000"/>
              </a:solidFill>
              <a:latin typeface="Arial"/>
              <a:ea typeface="Arial"/>
              <a:cs typeface="Arial"/>
              <a:sym typeface="Arial"/>
            </a:endParaRPr>
          </a:p>
        </p:txBody>
      </p:sp>
      <p:pic>
        <p:nvPicPr>
          <p:cNvPr id="910" name="Google Shape;910;p83"/>
          <p:cNvPicPr preferRelativeResize="0"/>
          <p:nvPr/>
        </p:nvPicPr>
        <p:blipFill rotWithShape="1">
          <a:blip r:embed="rId5">
            <a:alphaModFix/>
          </a:blip>
          <a:srcRect/>
          <a:stretch/>
        </p:blipFill>
        <p:spPr>
          <a:xfrm>
            <a:off x="7920500" y="4267021"/>
            <a:ext cx="503800" cy="566275"/>
          </a:xfrm>
          <a:prstGeom prst="rect">
            <a:avLst/>
          </a:prstGeom>
          <a:noFill/>
          <a:ln>
            <a:noFill/>
          </a:ln>
        </p:spPr>
      </p:pic>
      <p:pic>
        <p:nvPicPr>
          <p:cNvPr id="911" name="Google Shape;911;p83"/>
          <p:cNvPicPr preferRelativeResize="0"/>
          <p:nvPr/>
        </p:nvPicPr>
        <p:blipFill rotWithShape="1">
          <a:blip r:embed="rId6">
            <a:alphaModFix/>
          </a:blip>
          <a:srcRect l="4624" r="7617" b="6023"/>
          <a:stretch/>
        </p:blipFill>
        <p:spPr>
          <a:xfrm>
            <a:off x="4235600" y="852075"/>
            <a:ext cx="4778200" cy="294647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4"/>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918" name="Google Shape;918;p8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72</a:t>
            </a:fld>
            <a:endParaRPr/>
          </a:p>
        </p:txBody>
      </p:sp>
      <p:sp>
        <p:nvSpPr>
          <p:cNvPr id="919" name="Google Shape;919;p8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Retour Ergonomie (Percy)</a:t>
            </a:r>
            <a:endParaRPr/>
          </a:p>
        </p:txBody>
      </p:sp>
      <p:pic>
        <p:nvPicPr>
          <p:cNvPr id="920" name="Google Shape;920;p84"/>
          <p:cNvPicPr preferRelativeResize="0"/>
          <p:nvPr/>
        </p:nvPicPr>
        <p:blipFill>
          <a:blip r:embed="rId3">
            <a:alphaModFix/>
          </a:blip>
          <a:stretch>
            <a:fillRect/>
          </a:stretch>
        </p:blipFill>
        <p:spPr>
          <a:xfrm>
            <a:off x="0" y="734525"/>
            <a:ext cx="4277651" cy="2283200"/>
          </a:xfrm>
          <a:prstGeom prst="rect">
            <a:avLst/>
          </a:prstGeom>
          <a:noFill/>
          <a:ln>
            <a:noFill/>
          </a:ln>
        </p:spPr>
      </p:pic>
      <p:pic>
        <p:nvPicPr>
          <p:cNvPr id="921" name="Google Shape;921;p84"/>
          <p:cNvPicPr preferRelativeResize="0"/>
          <p:nvPr/>
        </p:nvPicPr>
        <p:blipFill>
          <a:blip r:embed="rId4">
            <a:alphaModFix/>
          </a:blip>
          <a:stretch>
            <a:fillRect/>
          </a:stretch>
        </p:blipFill>
        <p:spPr>
          <a:xfrm>
            <a:off x="4277650" y="1227300"/>
            <a:ext cx="4866350" cy="2969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73</a:t>
            </a:fld>
            <a:endParaRPr/>
          </a:p>
        </p:txBody>
      </p:sp>
      <p:sp>
        <p:nvSpPr>
          <p:cNvPr id="928" name="Google Shape;928;p8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a:solidFill>
                  <a:schemeClr val="accent1"/>
                </a:solidFill>
              </a:rPr>
              <a:t>Retour Ergonomie (Position et fixation harnais)</a:t>
            </a:r>
            <a:endParaRPr/>
          </a:p>
        </p:txBody>
      </p:sp>
      <p:pic>
        <p:nvPicPr>
          <p:cNvPr id="929" name="Google Shape;929;p85"/>
          <p:cNvPicPr preferRelativeResize="0"/>
          <p:nvPr/>
        </p:nvPicPr>
        <p:blipFill>
          <a:blip r:embed="rId3">
            <a:alphaModFix/>
          </a:blip>
          <a:stretch>
            <a:fillRect/>
          </a:stretch>
        </p:blipFill>
        <p:spPr>
          <a:xfrm>
            <a:off x="0" y="740475"/>
            <a:ext cx="3801975" cy="2871825"/>
          </a:xfrm>
          <a:prstGeom prst="rect">
            <a:avLst/>
          </a:prstGeom>
          <a:noFill/>
          <a:ln>
            <a:noFill/>
          </a:ln>
        </p:spPr>
      </p:pic>
      <p:sp>
        <p:nvSpPr>
          <p:cNvPr id="930" name="Google Shape;930;p85"/>
          <p:cNvSpPr txBox="1"/>
          <p:nvPr/>
        </p:nvSpPr>
        <p:spPr>
          <a:xfrm>
            <a:off x="4452900" y="853125"/>
            <a:ext cx="4566300" cy="4152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FR"/>
              <a:t>Harnais, partie inférieure: ci-contre.</a:t>
            </a:r>
            <a:endParaRPr/>
          </a:p>
          <a:p>
            <a:pPr marL="457200" lvl="0" indent="0" algn="l" rtl="0">
              <a:spcBef>
                <a:spcPts val="0"/>
              </a:spcBef>
              <a:spcAft>
                <a:spcPts val="0"/>
              </a:spcAft>
              <a:buNone/>
            </a:pPr>
            <a:r>
              <a:rPr lang="fr-FR"/>
              <a:t>→ Marquage de la position du point de fermeture des sangles.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FR"/>
              <a:t>Harnais supérieurs pour les épaules.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fr-FR"/>
              <a:t>Contraintes angulaires (entre -10° et +20°)</a:t>
            </a:r>
            <a:endParaRPr/>
          </a:p>
          <a:p>
            <a:pPr marL="457200" lvl="0" indent="0" algn="l" rtl="0">
              <a:spcBef>
                <a:spcPts val="0"/>
              </a:spcBef>
              <a:spcAft>
                <a:spcPts val="0"/>
              </a:spcAft>
              <a:buNone/>
            </a:pPr>
            <a:endParaRPr/>
          </a:p>
          <a:p>
            <a:pPr marL="457200" lvl="0" indent="0" algn="l" rtl="0">
              <a:spcBef>
                <a:spcPts val="0"/>
              </a:spcBef>
              <a:spcAft>
                <a:spcPts val="0"/>
              </a:spcAft>
              <a:buNone/>
            </a:pPr>
            <a:r>
              <a:rPr lang="fr-FR"/>
              <a:t>Le mannequin n’étant pas représentatif d’un homme réel, on positionne en testant directement sur Atomix avec deux équipiers différents.</a:t>
            </a:r>
            <a:endParaRPr/>
          </a:p>
          <a:p>
            <a:pPr marL="457200" lvl="0" indent="0" algn="l" rtl="0">
              <a:spcBef>
                <a:spcPts val="0"/>
              </a:spcBef>
              <a:spcAft>
                <a:spcPts val="0"/>
              </a:spcAft>
              <a:buNone/>
            </a:pPr>
            <a:r>
              <a:rPr lang="fr-FR"/>
              <a:t>→ Positionnement pour laisser une marge angulaire identique selon nos extrêmes.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8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74</a:t>
            </a:fld>
            <a:endParaRPr/>
          </a:p>
        </p:txBody>
      </p:sp>
      <p:sp>
        <p:nvSpPr>
          <p:cNvPr id="937" name="Google Shape;937;p8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Rule question feedback</a:t>
            </a:r>
            <a:endParaRPr/>
          </a:p>
        </p:txBody>
      </p:sp>
      <p:pic>
        <p:nvPicPr>
          <p:cNvPr id="938" name="Google Shape;938;p86"/>
          <p:cNvPicPr preferRelativeResize="0"/>
          <p:nvPr/>
        </p:nvPicPr>
        <p:blipFill>
          <a:blip r:embed="rId3">
            <a:alphaModFix/>
          </a:blip>
          <a:stretch>
            <a:fillRect/>
          </a:stretch>
        </p:blipFill>
        <p:spPr>
          <a:xfrm>
            <a:off x="896350" y="848692"/>
            <a:ext cx="7530635" cy="415718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8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75</a:t>
            </a:fld>
            <a:endParaRPr/>
          </a:p>
        </p:txBody>
      </p:sp>
      <p:sp>
        <p:nvSpPr>
          <p:cNvPr id="945" name="Google Shape;945;p8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Rule question feedback</a:t>
            </a:r>
            <a:endParaRPr/>
          </a:p>
        </p:txBody>
      </p:sp>
      <p:pic>
        <p:nvPicPr>
          <p:cNvPr id="946" name="Google Shape;946;p87"/>
          <p:cNvPicPr preferRelativeResize="0"/>
          <p:nvPr/>
        </p:nvPicPr>
        <p:blipFill>
          <a:blip r:embed="rId3">
            <a:alphaModFix/>
          </a:blip>
          <a:stretch>
            <a:fillRect/>
          </a:stretch>
        </p:blipFill>
        <p:spPr>
          <a:xfrm>
            <a:off x="1410948" y="843548"/>
            <a:ext cx="7068949" cy="3930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8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76</a:t>
            </a:fld>
            <a:endParaRPr/>
          </a:p>
        </p:txBody>
      </p:sp>
      <p:sp>
        <p:nvSpPr>
          <p:cNvPr id="953" name="Google Shape;953;p8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Choix intégration moteur</a:t>
            </a:r>
            <a:endParaRPr/>
          </a:p>
        </p:txBody>
      </p:sp>
      <p:sp>
        <p:nvSpPr>
          <p:cNvPr id="954" name="Google Shape;954;p88"/>
          <p:cNvSpPr txBox="1"/>
          <p:nvPr/>
        </p:nvSpPr>
        <p:spPr>
          <a:xfrm>
            <a:off x="6215575" y="3437250"/>
            <a:ext cx="22332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Sleeve joints : </a:t>
            </a:r>
            <a:endParaRPr/>
          </a:p>
          <a:p>
            <a:pPr marL="0" lvl="0" indent="0" algn="l" rtl="0">
              <a:spcBef>
                <a:spcPts val="0"/>
              </a:spcBef>
              <a:spcAft>
                <a:spcPts val="0"/>
              </a:spcAft>
              <a:buNone/>
            </a:pPr>
            <a:endParaRPr/>
          </a:p>
          <a:p>
            <a:pPr marL="0" lvl="0" indent="0" algn="l" rtl="0">
              <a:spcBef>
                <a:spcPts val="0"/>
              </a:spcBef>
              <a:spcAft>
                <a:spcPts val="0"/>
              </a:spcAft>
              <a:buNone/>
            </a:pPr>
            <a:r>
              <a:rPr lang="fr-FR"/>
              <a:t>Masse 350g</a:t>
            </a:r>
            <a:endParaRPr/>
          </a:p>
          <a:p>
            <a:pPr marL="0" lvl="0" indent="0" algn="l" rtl="0">
              <a:spcBef>
                <a:spcPts val="0"/>
              </a:spcBef>
              <a:spcAft>
                <a:spcPts val="0"/>
              </a:spcAft>
              <a:buNone/>
            </a:pPr>
            <a:r>
              <a:rPr lang="fr-FR"/>
              <a:t>proposé règlement</a:t>
            </a:r>
            <a:endParaRPr/>
          </a:p>
          <a:p>
            <a:pPr marL="0" lvl="0" indent="0" algn="l" rtl="0">
              <a:spcBef>
                <a:spcPts val="0"/>
              </a:spcBef>
              <a:spcAft>
                <a:spcPts val="0"/>
              </a:spcAft>
              <a:buNone/>
            </a:pPr>
            <a:r>
              <a:rPr lang="fr-FR"/>
              <a:t>Esthétique maximal</a:t>
            </a:r>
            <a:endParaRPr/>
          </a:p>
          <a:p>
            <a:pPr marL="0" lvl="0" indent="0" algn="l" rtl="0">
              <a:spcBef>
                <a:spcPts val="0"/>
              </a:spcBef>
              <a:spcAft>
                <a:spcPts val="0"/>
              </a:spcAft>
              <a:buNone/>
            </a:pPr>
            <a:r>
              <a:rPr lang="fr-FR"/>
              <a:t>Légère perte de facilité </a:t>
            </a:r>
            <a:endParaRPr/>
          </a:p>
        </p:txBody>
      </p:sp>
      <p:sp>
        <p:nvSpPr>
          <p:cNvPr id="955" name="Google Shape;955;p88"/>
          <p:cNvSpPr txBox="1"/>
          <p:nvPr/>
        </p:nvSpPr>
        <p:spPr>
          <a:xfrm>
            <a:off x="0" y="74397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Moteur par en bas : impossible (proximité points LAS)</a:t>
            </a:r>
            <a:endParaRPr/>
          </a:p>
        </p:txBody>
      </p:sp>
      <p:pic>
        <p:nvPicPr>
          <p:cNvPr id="956" name="Google Shape;956;p88"/>
          <p:cNvPicPr preferRelativeResize="0"/>
          <p:nvPr/>
        </p:nvPicPr>
        <p:blipFill>
          <a:blip r:embed="rId3">
            <a:alphaModFix/>
          </a:blip>
          <a:stretch>
            <a:fillRect/>
          </a:stretch>
        </p:blipFill>
        <p:spPr>
          <a:xfrm>
            <a:off x="6067300" y="931350"/>
            <a:ext cx="2233349" cy="2308124"/>
          </a:xfrm>
          <a:prstGeom prst="rect">
            <a:avLst/>
          </a:prstGeom>
          <a:noFill/>
          <a:ln>
            <a:noFill/>
          </a:ln>
        </p:spPr>
      </p:pic>
      <p:sp>
        <p:nvSpPr>
          <p:cNvPr id="957" name="Google Shape;957;p88"/>
          <p:cNvSpPr txBox="1"/>
          <p:nvPr/>
        </p:nvSpPr>
        <p:spPr>
          <a:xfrm>
            <a:off x="2462700" y="3873625"/>
            <a:ext cx="2411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Écarter mainhoop : </a:t>
            </a:r>
            <a:endParaRPr/>
          </a:p>
          <a:p>
            <a:pPr marL="0" lvl="0" indent="0" algn="l" rtl="0">
              <a:spcBef>
                <a:spcPts val="0"/>
              </a:spcBef>
              <a:spcAft>
                <a:spcPts val="0"/>
              </a:spcAft>
              <a:buNone/>
            </a:pPr>
            <a:endParaRPr/>
          </a:p>
          <a:p>
            <a:pPr marL="0" lvl="0" indent="0" algn="l" rtl="0">
              <a:spcBef>
                <a:spcPts val="0"/>
              </a:spcBef>
              <a:spcAft>
                <a:spcPts val="0"/>
              </a:spcAft>
              <a:buNone/>
            </a:pPr>
            <a:r>
              <a:rPr lang="fr-FR"/>
              <a:t>Masse 400g</a:t>
            </a:r>
            <a:endParaRPr/>
          </a:p>
          <a:p>
            <a:pPr marL="0" lvl="0" indent="0" algn="l" rtl="0">
              <a:spcBef>
                <a:spcPts val="0"/>
              </a:spcBef>
              <a:spcAft>
                <a:spcPts val="0"/>
              </a:spcAft>
              <a:buNone/>
            </a:pPr>
            <a:r>
              <a:rPr lang="fr-FR"/>
              <a:t>perte aérodynamisme</a:t>
            </a:r>
            <a:endParaRPr/>
          </a:p>
          <a:p>
            <a:pPr marL="0" lvl="0" indent="0" algn="l" rtl="0">
              <a:spcBef>
                <a:spcPts val="0"/>
              </a:spcBef>
              <a:spcAft>
                <a:spcPts val="0"/>
              </a:spcAft>
              <a:buNone/>
            </a:pPr>
            <a:r>
              <a:rPr lang="fr-FR"/>
              <a:t>Esthétique minimal</a:t>
            </a:r>
            <a:endParaRPr/>
          </a:p>
        </p:txBody>
      </p:sp>
      <p:pic>
        <p:nvPicPr>
          <p:cNvPr id="958" name="Google Shape;958;p88"/>
          <p:cNvPicPr preferRelativeResize="0"/>
          <p:nvPr/>
        </p:nvPicPr>
        <p:blipFill>
          <a:blip r:embed="rId4">
            <a:alphaModFix/>
          </a:blip>
          <a:stretch>
            <a:fillRect/>
          </a:stretch>
        </p:blipFill>
        <p:spPr>
          <a:xfrm>
            <a:off x="1999425" y="1239200"/>
            <a:ext cx="2485180" cy="255828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8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77</a:t>
            </a:fld>
            <a:endParaRPr/>
          </a:p>
        </p:txBody>
      </p:sp>
      <p:sp>
        <p:nvSpPr>
          <p:cNvPr id="965" name="Google Shape;965;p8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Retour structure tubulaire</a:t>
            </a:r>
            <a:endParaRPr/>
          </a:p>
        </p:txBody>
      </p:sp>
      <p:sp>
        <p:nvSpPr>
          <p:cNvPr id="966" name="Google Shape;966;p89"/>
          <p:cNvSpPr txBox="1"/>
          <p:nvPr/>
        </p:nvSpPr>
        <p:spPr>
          <a:xfrm>
            <a:off x="6169625" y="985350"/>
            <a:ext cx="3450300" cy="3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Résumé </a:t>
            </a:r>
            <a:r>
              <a:rPr lang="fr-FR"/>
              <a:t>: </a:t>
            </a:r>
            <a:endParaRPr/>
          </a:p>
          <a:p>
            <a:pPr marL="0" lvl="0" indent="0" algn="l" rtl="0">
              <a:spcBef>
                <a:spcPts val="0"/>
              </a:spcBef>
              <a:spcAft>
                <a:spcPts val="0"/>
              </a:spcAft>
              <a:buNone/>
            </a:pPr>
            <a:endParaRPr/>
          </a:p>
          <a:p>
            <a:pPr marL="0" lvl="0" indent="0" algn="l" rtl="0">
              <a:spcBef>
                <a:spcPts val="0"/>
              </a:spcBef>
              <a:spcAft>
                <a:spcPts val="0"/>
              </a:spcAft>
              <a:buNone/>
            </a:pPr>
            <a:r>
              <a:rPr lang="fr-FR"/>
              <a:t>Masse : 31.5 kg</a:t>
            </a:r>
            <a:endParaRPr/>
          </a:p>
          <a:p>
            <a:pPr marL="0" lvl="0" indent="0" algn="l" rtl="0">
              <a:spcBef>
                <a:spcPts val="0"/>
              </a:spcBef>
              <a:spcAft>
                <a:spcPts val="0"/>
              </a:spcAft>
              <a:buNone/>
            </a:pPr>
            <a:endParaRPr/>
          </a:p>
          <a:p>
            <a:pPr marL="0" lvl="0" indent="0" algn="l" rtl="0">
              <a:spcBef>
                <a:spcPts val="0"/>
              </a:spcBef>
              <a:spcAft>
                <a:spcPts val="0"/>
              </a:spcAft>
              <a:buNone/>
            </a:pPr>
            <a:r>
              <a:rPr lang="fr-FR"/>
              <a:t>Raideur torsion : 2100Nm/deg</a:t>
            </a:r>
            <a:endParaRPr/>
          </a:p>
          <a:p>
            <a:pPr marL="0" lvl="0" indent="0" algn="l" rtl="0">
              <a:spcBef>
                <a:spcPts val="0"/>
              </a:spcBef>
              <a:spcAft>
                <a:spcPts val="0"/>
              </a:spcAft>
              <a:buNone/>
            </a:pPr>
            <a:endParaRPr/>
          </a:p>
          <a:p>
            <a:pPr marL="0" lvl="0" indent="0" algn="l" rtl="0">
              <a:spcBef>
                <a:spcPts val="0"/>
              </a:spcBef>
              <a:spcAft>
                <a:spcPts val="0"/>
              </a:spcAft>
              <a:buNone/>
            </a:pPr>
            <a:r>
              <a:rPr lang="fr-FR"/>
              <a:t>Tests Ansys : ok</a:t>
            </a:r>
            <a:endParaRPr/>
          </a:p>
          <a:p>
            <a:pPr marL="0" lvl="0" indent="0" algn="l" rtl="0">
              <a:spcBef>
                <a:spcPts val="0"/>
              </a:spcBef>
              <a:spcAft>
                <a:spcPts val="0"/>
              </a:spcAft>
              <a:buNone/>
            </a:pPr>
            <a:endParaRPr/>
          </a:p>
          <a:p>
            <a:pPr marL="0" lvl="0" indent="0" algn="l" rtl="0">
              <a:spcBef>
                <a:spcPts val="0"/>
              </a:spcBef>
              <a:spcAft>
                <a:spcPts val="0"/>
              </a:spcAft>
              <a:buNone/>
            </a:pPr>
            <a:r>
              <a:rPr lang="fr-FR"/>
              <a:t>Gueules de loup : ok</a:t>
            </a:r>
            <a:endParaRPr/>
          </a:p>
          <a:p>
            <a:pPr marL="0" lvl="0" indent="0" algn="l" rtl="0">
              <a:spcBef>
                <a:spcPts val="0"/>
              </a:spcBef>
              <a:spcAft>
                <a:spcPts val="0"/>
              </a:spcAft>
              <a:buNone/>
            </a:pPr>
            <a:endParaRPr/>
          </a:p>
          <a:p>
            <a:pPr marL="0" lvl="0" indent="0" algn="l" rtl="0">
              <a:spcBef>
                <a:spcPts val="0"/>
              </a:spcBef>
              <a:spcAft>
                <a:spcPts val="0"/>
              </a:spcAft>
              <a:buNone/>
            </a:pPr>
            <a:r>
              <a:rPr lang="fr-FR"/>
              <a:t>Règlement : ok </a:t>
            </a:r>
            <a:endParaRPr/>
          </a:p>
          <a:p>
            <a:pPr marL="0" lvl="0" indent="0" algn="l" rtl="0">
              <a:spcBef>
                <a:spcPts val="0"/>
              </a:spcBef>
              <a:spcAft>
                <a:spcPts val="0"/>
              </a:spcAft>
              <a:buNone/>
            </a:pPr>
            <a:endParaRPr/>
          </a:p>
          <a:p>
            <a:pPr marL="0" lvl="0" indent="0" algn="l" rtl="0">
              <a:spcBef>
                <a:spcPts val="0"/>
              </a:spcBef>
              <a:spcAft>
                <a:spcPts val="0"/>
              </a:spcAft>
              <a:buNone/>
            </a:pPr>
            <a:r>
              <a:rPr lang="fr-FR"/>
              <a:t>Question rule règlement : ok</a:t>
            </a:r>
            <a:endParaRPr/>
          </a:p>
          <a:p>
            <a:pPr marL="0" lvl="0" indent="0" algn="l" rtl="0">
              <a:spcBef>
                <a:spcPts val="0"/>
              </a:spcBef>
              <a:spcAft>
                <a:spcPts val="0"/>
              </a:spcAft>
              <a:buNone/>
            </a:pPr>
            <a:endParaRPr/>
          </a:p>
          <a:p>
            <a:pPr marL="0" lvl="0" indent="0" algn="l" rtl="0">
              <a:spcBef>
                <a:spcPts val="0"/>
              </a:spcBef>
              <a:spcAft>
                <a:spcPts val="0"/>
              </a:spcAft>
              <a:buNone/>
            </a:pPr>
            <a:r>
              <a:rPr lang="fr-FR"/>
              <a:t>SES : ok</a:t>
            </a:r>
            <a:endParaRPr/>
          </a:p>
          <a:p>
            <a:pPr marL="0" lvl="0" indent="0" algn="l" rtl="0">
              <a:spcBef>
                <a:spcPts val="0"/>
              </a:spcBef>
              <a:spcAft>
                <a:spcPts val="0"/>
              </a:spcAft>
              <a:buNone/>
            </a:pPr>
            <a:endParaRPr/>
          </a:p>
          <a:p>
            <a:pPr marL="0" lvl="0" indent="0" algn="l" rtl="0">
              <a:spcBef>
                <a:spcPts val="0"/>
              </a:spcBef>
              <a:spcAft>
                <a:spcPts val="0"/>
              </a:spcAft>
              <a:buNone/>
            </a:pPr>
            <a:r>
              <a:rPr lang="fr-FR"/>
              <a:t>Question rule tests : ok </a:t>
            </a:r>
            <a:endParaRPr/>
          </a:p>
          <a:p>
            <a:pPr marL="0" lvl="0" indent="0" algn="l" rtl="0">
              <a:spcBef>
                <a:spcPts val="0"/>
              </a:spcBef>
              <a:spcAft>
                <a:spcPts val="0"/>
              </a:spcAft>
              <a:buNone/>
            </a:pPr>
            <a:endParaRPr/>
          </a:p>
        </p:txBody>
      </p:sp>
      <p:pic>
        <p:nvPicPr>
          <p:cNvPr id="967" name="Google Shape;967;p89"/>
          <p:cNvPicPr preferRelativeResize="0"/>
          <p:nvPr/>
        </p:nvPicPr>
        <p:blipFill>
          <a:blip r:embed="rId3">
            <a:alphaModFix/>
          </a:blip>
          <a:stretch>
            <a:fillRect/>
          </a:stretch>
        </p:blipFill>
        <p:spPr>
          <a:xfrm>
            <a:off x="216525" y="949367"/>
            <a:ext cx="5685251" cy="3388506"/>
          </a:xfrm>
          <a:prstGeom prst="rect">
            <a:avLst/>
          </a:prstGeom>
          <a:noFill/>
          <a:ln>
            <a:noFill/>
          </a:ln>
        </p:spPr>
      </p:pic>
      <p:pic>
        <p:nvPicPr>
          <p:cNvPr id="968" name="Google Shape;968;p89"/>
          <p:cNvPicPr preferRelativeResize="0"/>
          <p:nvPr/>
        </p:nvPicPr>
        <p:blipFill rotWithShape="1">
          <a:blip r:embed="rId4">
            <a:alphaModFix/>
          </a:blip>
          <a:srcRect b="8842"/>
          <a:stretch/>
        </p:blipFill>
        <p:spPr>
          <a:xfrm>
            <a:off x="152400" y="833924"/>
            <a:ext cx="2238375" cy="1397925"/>
          </a:xfrm>
          <a:prstGeom prst="rect">
            <a:avLst/>
          </a:prstGeom>
          <a:noFill/>
          <a:ln>
            <a:noFill/>
          </a:ln>
        </p:spPr>
      </p:pic>
      <p:pic>
        <p:nvPicPr>
          <p:cNvPr id="969" name="Google Shape;969;p89"/>
          <p:cNvPicPr preferRelativeResize="0"/>
          <p:nvPr/>
        </p:nvPicPr>
        <p:blipFill>
          <a:blip r:embed="rId5">
            <a:alphaModFix/>
          </a:blip>
          <a:stretch>
            <a:fillRect/>
          </a:stretch>
        </p:blipFill>
        <p:spPr>
          <a:xfrm rot="-1850401">
            <a:off x="740253" y="3422587"/>
            <a:ext cx="774122" cy="76200"/>
          </a:xfrm>
          <a:prstGeom prst="rect">
            <a:avLst/>
          </a:prstGeom>
          <a:noFill/>
          <a:ln>
            <a:noFill/>
          </a:ln>
        </p:spPr>
      </p:pic>
      <p:sp>
        <p:nvSpPr>
          <p:cNvPr id="970" name="Google Shape;970;p89"/>
          <p:cNvSpPr txBox="1"/>
          <p:nvPr/>
        </p:nvSpPr>
        <p:spPr>
          <a:xfrm>
            <a:off x="2390775" y="441397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t>Prêt pour étapes de prod</a:t>
            </a:r>
            <a:endParaRPr sz="1800" b="1"/>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9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78</a:t>
            </a:fld>
            <a:endParaRPr/>
          </a:p>
        </p:txBody>
      </p:sp>
      <p:sp>
        <p:nvSpPr>
          <p:cNvPr id="977" name="Google Shape;977;p9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Support de Batterie</a:t>
            </a:r>
            <a:endParaRPr/>
          </a:p>
        </p:txBody>
      </p:sp>
      <p:pic>
        <p:nvPicPr>
          <p:cNvPr id="978" name="Google Shape;978;p90"/>
          <p:cNvPicPr preferRelativeResize="0"/>
          <p:nvPr/>
        </p:nvPicPr>
        <p:blipFill>
          <a:blip r:embed="rId3">
            <a:alphaModFix/>
          </a:blip>
          <a:stretch>
            <a:fillRect/>
          </a:stretch>
        </p:blipFill>
        <p:spPr>
          <a:xfrm>
            <a:off x="423277" y="961675"/>
            <a:ext cx="3278850" cy="2913500"/>
          </a:xfrm>
          <a:prstGeom prst="rect">
            <a:avLst/>
          </a:prstGeom>
          <a:noFill/>
          <a:ln>
            <a:noFill/>
          </a:ln>
        </p:spPr>
      </p:pic>
      <p:sp>
        <p:nvSpPr>
          <p:cNvPr id="979" name="Google Shape;979;p90"/>
          <p:cNvSpPr txBox="1"/>
          <p:nvPr/>
        </p:nvSpPr>
        <p:spPr>
          <a:xfrm>
            <a:off x="3937800" y="1013300"/>
            <a:ext cx="3694200" cy="10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a:t>Même modèle que Vulcanix, mais allégé : trois pièces d’aluminium découpées laser et pliées</a:t>
            </a:r>
            <a:endParaRPr sz="1800"/>
          </a:p>
        </p:txBody>
      </p:sp>
      <p:sp>
        <p:nvSpPr>
          <p:cNvPr id="980" name="Google Shape;980;p90"/>
          <p:cNvSpPr txBox="1"/>
          <p:nvPr/>
        </p:nvSpPr>
        <p:spPr>
          <a:xfrm>
            <a:off x="4066050" y="2142050"/>
            <a:ext cx="4476000" cy="13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t>Matériau </a:t>
            </a:r>
            <a:r>
              <a:rPr lang="fr-FR" sz="1800"/>
              <a:t>: Aluminium 2017a</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fr-FR" sz="1800" b="1"/>
              <a:t>Masse prévisionnelle</a:t>
            </a:r>
            <a:r>
              <a:rPr lang="fr-FR" sz="1800"/>
              <a:t> : 104g </a:t>
            </a:r>
            <a:r>
              <a:rPr lang="fr-FR"/>
              <a:t>(contre 160g pour l’ancien)</a:t>
            </a:r>
            <a:endParaRPr/>
          </a:p>
        </p:txBody>
      </p:sp>
      <p:pic>
        <p:nvPicPr>
          <p:cNvPr id="981" name="Google Shape;981;p90"/>
          <p:cNvPicPr preferRelativeResize="0"/>
          <p:nvPr/>
        </p:nvPicPr>
        <p:blipFill>
          <a:blip r:embed="rId4">
            <a:alphaModFix/>
          </a:blip>
          <a:stretch>
            <a:fillRect/>
          </a:stretch>
        </p:blipFill>
        <p:spPr>
          <a:xfrm>
            <a:off x="8542124" y="19724"/>
            <a:ext cx="446557" cy="661799"/>
          </a:xfrm>
          <a:prstGeom prst="rect">
            <a:avLst/>
          </a:prstGeom>
          <a:noFill/>
          <a:ln>
            <a:noFill/>
          </a:ln>
        </p:spPr>
      </p:pic>
      <p:sp>
        <p:nvSpPr>
          <p:cNvPr id="982" name="Google Shape;982;p90"/>
          <p:cNvSpPr txBox="1"/>
          <p:nvPr/>
        </p:nvSpPr>
        <p:spPr>
          <a:xfrm>
            <a:off x="8029500" y="304638"/>
            <a:ext cx="6537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solidFill>
                  <a:srgbClr val="CC0000"/>
                </a:solidFill>
              </a:rPr>
              <a:t>PTS</a:t>
            </a:r>
            <a:endParaRPr b="1">
              <a:solidFill>
                <a:srgbClr val="CC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79</a:t>
            </a:fld>
            <a:endParaRPr/>
          </a:p>
        </p:txBody>
      </p:sp>
      <p:sp>
        <p:nvSpPr>
          <p:cNvPr id="989" name="Google Shape;989;p9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Support de batterie</a:t>
            </a:r>
            <a:endParaRPr/>
          </a:p>
        </p:txBody>
      </p:sp>
      <p:pic>
        <p:nvPicPr>
          <p:cNvPr id="990" name="Google Shape;990;p91"/>
          <p:cNvPicPr preferRelativeResize="0"/>
          <p:nvPr/>
        </p:nvPicPr>
        <p:blipFill>
          <a:blip r:embed="rId3">
            <a:alphaModFix/>
          </a:blip>
          <a:stretch>
            <a:fillRect/>
          </a:stretch>
        </p:blipFill>
        <p:spPr>
          <a:xfrm>
            <a:off x="8673437" y="19724"/>
            <a:ext cx="446557" cy="661799"/>
          </a:xfrm>
          <a:prstGeom prst="rect">
            <a:avLst/>
          </a:prstGeom>
          <a:noFill/>
          <a:ln>
            <a:noFill/>
          </a:ln>
        </p:spPr>
      </p:pic>
      <p:sp>
        <p:nvSpPr>
          <p:cNvPr id="991" name="Google Shape;991;p91"/>
          <p:cNvSpPr txBox="1"/>
          <p:nvPr/>
        </p:nvSpPr>
        <p:spPr>
          <a:xfrm>
            <a:off x="8097188" y="215913"/>
            <a:ext cx="6537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solidFill>
                  <a:srgbClr val="CC0000"/>
                </a:solidFill>
              </a:rPr>
              <a:t>PTS</a:t>
            </a:r>
            <a:endParaRPr b="1">
              <a:solidFill>
                <a:srgbClr val="CC0000"/>
              </a:solidFill>
            </a:endParaRPr>
          </a:p>
        </p:txBody>
      </p:sp>
      <p:sp>
        <p:nvSpPr>
          <p:cNvPr id="992" name="Google Shape;992;p91"/>
          <p:cNvSpPr txBox="1"/>
          <p:nvPr/>
        </p:nvSpPr>
        <p:spPr>
          <a:xfrm>
            <a:off x="4617600" y="1141575"/>
            <a:ext cx="4197000" cy="12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t>Pour alléger : </a:t>
            </a:r>
            <a:endParaRPr sz="1800" b="1"/>
          </a:p>
          <a:p>
            <a:pPr marL="457200" lvl="0" indent="-342900" algn="l" rtl="0">
              <a:spcBef>
                <a:spcPts val="0"/>
              </a:spcBef>
              <a:spcAft>
                <a:spcPts val="0"/>
              </a:spcAft>
              <a:buSzPts val="1800"/>
              <a:buChar char="-"/>
            </a:pPr>
            <a:r>
              <a:rPr lang="fr-FR" sz="1800"/>
              <a:t>Plus larges évasements</a:t>
            </a:r>
            <a:endParaRPr sz="1800"/>
          </a:p>
          <a:p>
            <a:pPr marL="457200" lvl="0" indent="-342900" algn="l" rtl="0">
              <a:spcBef>
                <a:spcPts val="0"/>
              </a:spcBef>
              <a:spcAft>
                <a:spcPts val="0"/>
              </a:spcAft>
              <a:buSzPts val="1800"/>
              <a:buChar char="-"/>
            </a:pPr>
            <a:r>
              <a:rPr lang="fr-FR" sz="1800"/>
              <a:t>Tôles plus fines (2mm contre 2,5mm et 1,5mm contre 2mm)</a:t>
            </a:r>
            <a:endParaRPr sz="1800"/>
          </a:p>
        </p:txBody>
      </p:sp>
      <p:sp>
        <p:nvSpPr>
          <p:cNvPr id="993" name="Google Shape;993;p91"/>
          <p:cNvSpPr txBox="1"/>
          <p:nvPr/>
        </p:nvSpPr>
        <p:spPr>
          <a:xfrm>
            <a:off x="4500900" y="2552500"/>
            <a:ext cx="4643100" cy="12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a:t>Pour l’aluminium 2017a T4 : </a:t>
            </a:r>
            <a:endParaRPr sz="1800"/>
          </a:p>
          <a:p>
            <a:pPr marL="0" lvl="0" indent="0" algn="l" rtl="0">
              <a:spcBef>
                <a:spcPts val="0"/>
              </a:spcBef>
              <a:spcAft>
                <a:spcPts val="0"/>
              </a:spcAft>
              <a:buNone/>
            </a:pPr>
            <a:r>
              <a:rPr lang="fr-FR" sz="1800" b="1"/>
              <a:t>Limite d’élasticité = 245 MPa</a:t>
            </a:r>
            <a:endParaRPr sz="1800" b="1"/>
          </a:p>
          <a:p>
            <a:pPr marL="0" lvl="0" indent="0" algn="l" rtl="0">
              <a:spcBef>
                <a:spcPts val="0"/>
              </a:spcBef>
              <a:spcAft>
                <a:spcPts val="0"/>
              </a:spcAft>
              <a:buNone/>
            </a:pPr>
            <a:endParaRPr/>
          </a:p>
          <a:p>
            <a:pPr marL="0" lvl="0" indent="0" algn="l" rtl="0">
              <a:spcBef>
                <a:spcPts val="0"/>
              </a:spcBef>
              <a:spcAft>
                <a:spcPts val="0"/>
              </a:spcAft>
              <a:buNone/>
            </a:pPr>
            <a:r>
              <a:rPr lang="fr-FR"/>
              <a:t>(ne pas oublier que la partie supérieure est retenue par l’autre bord)</a:t>
            </a:r>
            <a:endParaRPr/>
          </a:p>
        </p:txBody>
      </p:sp>
      <p:pic>
        <p:nvPicPr>
          <p:cNvPr id="994" name="Google Shape;994;p91"/>
          <p:cNvPicPr preferRelativeResize="0"/>
          <p:nvPr/>
        </p:nvPicPr>
        <p:blipFill>
          <a:blip r:embed="rId4">
            <a:alphaModFix/>
          </a:blip>
          <a:stretch>
            <a:fillRect/>
          </a:stretch>
        </p:blipFill>
        <p:spPr>
          <a:xfrm>
            <a:off x="6830350" y="3657850"/>
            <a:ext cx="1651025" cy="1355875"/>
          </a:xfrm>
          <a:prstGeom prst="rect">
            <a:avLst/>
          </a:prstGeom>
          <a:noFill/>
          <a:ln>
            <a:noFill/>
          </a:ln>
        </p:spPr>
      </p:pic>
      <p:sp>
        <p:nvSpPr>
          <p:cNvPr id="995" name="Google Shape;995;p91"/>
          <p:cNvSpPr txBox="1"/>
          <p:nvPr/>
        </p:nvSpPr>
        <p:spPr>
          <a:xfrm>
            <a:off x="309350" y="3810250"/>
            <a:ext cx="4043700" cy="6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solidFill>
                  <a:srgbClr val="666666"/>
                </a:solidFill>
              </a:rPr>
              <a:t>Résultats analyses pour une force surfacique de 36N (Contrainte_max=152MPa)</a:t>
            </a:r>
            <a:endParaRPr>
              <a:solidFill>
                <a:srgbClr val="666666"/>
              </a:solidFill>
            </a:endParaRPr>
          </a:p>
        </p:txBody>
      </p:sp>
      <p:pic>
        <p:nvPicPr>
          <p:cNvPr id="996" name="Google Shape;996;p91"/>
          <p:cNvPicPr preferRelativeResize="0"/>
          <p:nvPr/>
        </p:nvPicPr>
        <p:blipFill>
          <a:blip r:embed="rId5">
            <a:alphaModFix/>
          </a:blip>
          <a:stretch>
            <a:fillRect/>
          </a:stretch>
        </p:blipFill>
        <p:spPr>
          <a:xfrm>
            <a:off x="152400" y="833917"/>
            <a:ext cx="3997462" cy="28239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body" idx="1"/>
          </p:nvPr>
        </p:nvSpPr>
        <p:spPr>
          <a:xfrm>
            <a:off x="251525" y="843517"/>
            <a:ext cx="8640900" cy="41322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a:t>Test de fonctionnement :</a:t>
            </a:r>
            <a:endParaRPr/>
          </a:p>
          <a:p>
            <a:pPr marL="0" lvl="0" indent="0" algn="l" rtl="0">
              <a:spcBef>
                <a:spcPts val="560"/>
              </a:spcBef>
              <a:spcAft>
                <a:spcPts val="0"/>
              </a:spcAft>
              <a:buNone/>
            </a:pPr>
            <a:r>
              <a:rPr lang="fr-FR" sz="1800">
                <a:solidFill>
                  <a:srgbClr val="10AC23"/>
                </a:solidFill>
              </a:rPr>
              <a:t>Fait:</a:t>
            </a:r>
            <a:endParaRPr sz="1800">
              <a:solidFill>
                <a:srgbClr val="10AC23"/>
              </a:solidFill>
            </a:endParaRPr>
          </a:p>
          <a:p>
            <a:pPr marL="0" lvl="0" indent="0" algn="l" rtl="0">
              <a:spcBef>
                <a:spcPts val="560"/>
              </a:spcBef>
              <a:spcAft>
                <a:spcPts val="0"/>
              </a:spcAft>
              <a:buNone/>
            </a:pPr>
            <a:r>
              <a:rPr lang="fr-FR" sz="1400"/>
              <a:t>-Réaliser une maquette des cartes de commande du TdB</a:t>
            </a:r>
            <a:endParaRPr sz="1400"/>
          </a:p>
          <a:p>
            <a:pPr marL="0" lvl="0" indent="0" algn="l" rtl="0">
              <a:spcBef>
                <a:spcPts val="560"/>
              </a:spcBef>
              <a:spcAft>
                <a:spcPts val="0"/>
              </a:spcAft>
              <a:buNone/>
            </a:pPr>
            <a:r>
              <a:rPr lang="fr-FR" sz="1400"/>
              <a:t>-Tester avec un envoi manuel sur le CAN (Envoi et </a:t>
            </a:r>
            <a:endParaRPr sz="1400"/>
          </a:p>
          <a:p>
            <a:pPr marL="0" lvl="0" indent="0" algn="l" rtl="0">
              <a:spcBef>
                <a:spcPts val="560"/>
              </a:spcBef>
              <a:spcAft>
                <a:spcPts val="0"/>
              </a:spcAft>
              <a:buNone/>
            </a:pPr>
            <a:r>
              <a:rPr lang="fr-FR" sz="1400"/>
              <a:t>  réception CAN, afficheur de rapport et afficheur </a:t>
            </a:r>
            <a:endParaRPr sz="1400"/>
          </a:p>
          <a:p>
            <a:pPr marL="0" lvl="0" indent="0" algn="l" rtl="0">
              <a:spcBef>
                <a:spcPts val="560"/>
              </a:spcBef>
              <a:spcAft>
                <a:spcPts val="0"/>
              </a:spcAft>
              <a:buNone/>
            </a:pPr>
            <a:r>
              <a:rPr lang="fr-FR" sz="1400"/>
              <a:t>  W_Temp et Volts fonctionnels)</a:t>
            </a:r>
            <a:endParaRPr sz="1400"/>
          </a:p>
          <a:p>
            <a:pPr marL="0" lvl="0" indent="0" algn="l" rtl="0">
              <a:spcBef>
                <a:spcPts val="560"/>
              </a:spcBef>
              <a:spcAft>
                <a:spcPts val="0"/>
              </a:spcAft>
              <a:buNone/>
            </a:pPr>
            <a:r>
              <a:rPr lang="fr-FR" sz="1800">
                <a:solidFill>
                  <a:srgbClr val="FF0000"/>
                </a:solidFill>
              </a:rPr>
              <a:t>Reste à faire:</a:t>
            </a:r>
            <a:endParaRPr sz="1800">
              <a:solidFill>
                <a:srgbClr val="FF0000"/>
              </a:solidFill>
            </a:endParaRPr>
          </a:p>
          <a:p>
            <a:pPr marL="0" lvl="0" indent="0" algn="l" rtl="0">
              <a:spcBef>
                <a:spcPts val="560"/>
              </a:spcBef>
              <a:spcAft>
                <a:spcPts val="0"/>
              </a:spcAft>
              <a:buNone/>
            </a:pPr>
            <a:r>
              <a:rPr lang="fr-FR" sz="1400">
                <a:solidFill>
                  <a:srgbClr val="000000"/>
                </a:solidFill>
              </a:rPr>
              <a:t>-Tester le compte tour Led</a:t>
            </a:r>
            <a:endParaRPr sz="1400">
              <a:solidFill>
                <a:srgbClr val="000000"/>
              </a:solidFill>
            </a:endParaRPr>
          </a:p>
          <a:p>
            <a:pPr marL="0" lvl="0" indent="0" algn="l" rtl="0">
              <a:spcBef>
                <a:spcPts val="560"/>
              </a:spcBef>
              <a:spcAft>
                <a:spcPts val="0"/>
              </a:spcAft>
              <a:buNone/>
            </a:pPr>
            <a:r>
              <a:rPr lang="fr-FR" sz="1400">
                <a:solidFill>
                  <a:srgbClr val="000000"/>
                </a:solidFill>
              </a:rPr>
              <a:t>-Tester de manière “dynamique” de système complet à </a:t>
            </a:r>
            <a:endParaRPr sz="1400">
              <a:solidFill>
                <a:srgbClr val="000000"/>
              </a:solidFill>
            </a:endParaRPr>
          </a:p>
          <a:p>
            <a:pPr marL="0" lvl="0" indent="0" algn="l" rtl="0">
              <a:spcBef>
                <a:spcPts val="560"/>
              </a:spcBef>
              <a:spcAft>
                <a:spcPts val="0"/>
              </a:spcAft>
              <a:buNone/>
            </a:pPr>
            <a:r>
              <a:rPr lang="fr-FR" sz="1400">
                <a:solidFill>
                  <a:srgbClr val="000000"/>
                </a:solidFill>
              </a:rPr>
              <a:t>  partir d’un cas réel</a:t>
            </a:r>
            <a:endParaRPr sz="1400">
              <a:solidFill>
                <a:srgbClr val="000000"/>
              </a:solidFill>
            </a:endParaRPr>
          </a:p>
        </p:txBody>
      </p:sp>
      <p:sp>
        <p:nvSpPr>
          <p:cNvPr id="178" name="Google Shape;178;p2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sp>
        <p:nvSpPr>
          <p:cNvPr id="179" name="Google Shape;179;p2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Retour sur SEISM                                                                     ARZ</a:t>
            </a:r>
            <a:endParaRPr/>
          </a:p>
        </p:txBody>
      </p:sp>
      <p:pic>
        <p:nvPicPr>
          <p:cNvPr id="180" name="Google Shape;180;p20"/>
          <p:cNvPicPr preferRelativeResize="0"/>
          <p:nvPr/>
        </p:nvPicPr>
        <p:blipFill>
          <a:blip r:embed="rId3">
            <a:alphaModFix/>
          </a:blip>
          <a:stretch>
            <a:fillRect/>
          </a:stretch>
        </p:blipFill>
        <p:spPr>
          <a:xfrm>
            <a:off x="8599671" y="0"/>
            <a:ext cx="544329" cy="681526"/>
          </a:xfrm>
          <a:prstGeom prst="rect">
            <a:avLst/>
          </a:prstGeom>
          <a:noFill/>
          <a:ln>
            <a:noFill/>
          </a:ln>
        </p:spPr>
      </p:pic>
      <p:pic>
        <p:nvPicPr>
          <p:cNvPr id="181" name="Google Shape;181;p20"/>
          <p:cNvPicPr preferRelativeResize="0"/>
          <p:nvPr/>
        </p:nvPicPr>
        <p:blipFill>
          <a:blip r:embed="rId4">
            <a:alphaModFix/>
          </a:blip>
          <a:stretch>
            <a:fillRect/>
          </a:stretch>
        </p:blipFill>
        <p:spPr>
          <a:xfrm>
            <a:off x="4722600" y="738306"/>
            <a:ext cx="4444461" cy="333334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2"/>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80</a:t>
            </a:fld>
            <a:endParaRPr/>
          </a:p>
        </p:txBody>
      </p:sp>
      <p:sp>
        <p:nvSpPr>
          <p:cNvPr id="1003" name="Google Shape;1003;p92"/>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Carrosserie</a:t>
            </a:r>
            <a:endParaRPr/>
          </a:p>
        </p:txBody>
      </p:sp>
      <p:sp>
        <p:nvSpPr>
          <p:cNvPr id="1004" name="Google Shape;1004;p92"/>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JKL</a:t>
            </a:r>
            <a:endParaRPr sz="1800" b="0" i="0" u="none" strike="noStrike" cap="none">
              <a:solidFill>
                <a:srgbClr val="980000"/>
              </a:solidFill>
              <a:latin typeface="Arial"/>
              <a:ea typeface="Arial"/>
              <a:cs typeface="Arial"/>
              <a:sym typeface="Arial"/>
            </a:endParaRPr>
          </a:p>
        </p:txBody>
      </p:sp>
      <p:pic>
        <p:nvPicPr>
          <p:cNvPr id="1005" name="Google Shape;1005;p92"/>
          <p:cNvPicPr preferRelativeResize="0"/>
          <p:nvPr/>
        </p:nvPicPr>
        <p:blipFill rotWithShape="1">
          <a:blip r:embed="rId3">
            <a:alphaModFix/>
          </a:blip>
          <a:srcRect/>
          <a:stretch/>
        </p:blipFill>
        <p:spPr>
          <a:xfrm>
            <a:off x="8441426" y="71003"/>
            <a:ext cx="503800" cy="566275"/>
          </a:xfrm>
          <a:prstGeom prst="rect">
            <a:avLst/>
          </a:prstGeom>
          <a:noFill/>
          <a:ln>
            <a:noFill/>
          </a:ln>
        </p:spPr>
      </p:pic>
      <p:sp>
        <p:nvSpPr>
          <p:cNvPr id="1006" name="Google Shape;1006;p92"/>
          <p:cNvSpPr txBox="1">
            <a:spLocks noGrp="1"/>
          </p:cNvSpPr>
          <p:nvPr>
            <p:ph type="body" idx="1"/>
          </p:nvPr>
        </p:nvSpPr>
        <p:spPr>
          <a:xfrm>
            <a:off x="251550" y="749225"/>
            <a:ext cx="8640900" cy="349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2800"/>
              <a:buNone/>
            </a:pPr>
            <a:r>
              <a:rPr lang="fr-FR" sz="2400">
                <a:solidFill>
                  <a:schemeClr val="accent5"/>
                </a:solidFill>
              </a:rPr>
              <a:t>Objectif :</a:t>
            </a:r>
            <a:r>
              <a:rPr lang="fr-FR" sz="2400"/>
              <a:t> </a:t>
            </a:r>
            <a:r>
              <a:rPr lang="fr-FR" sz="2400" b="0"/>
              <a:t>Respecter le règlement et permettre la promotion des sponsors et partenaires</a:t>
            </a:r>
            <a:endParaRPr sz="2400" b="0"/>
          </a:p>
          <a:p>
            <a:pPr marL="0" lvl="0" indent="0" algn="l" rtl="0">
              <a:lnSpc>
                <a:spcPct val="100000"/>
              </a:lnSpc>
              <a:spcBef>
                <a:spcPts val="560"/>
              </a:spcBef>
              <a:spcAft>
                <a:spcPts val="0"/>
              </a:spcAft>
              <a:buSzPts val="2800"/>
              <a:buNone/>
            </a:pPr>
            <a:endParaRPr sz="2400" b="0"/>
          </a:p>
          <a:p>
            <a:pPr marL="457200" lvl="0" indent="-342900" algn="l" rtl="0">
              <a:lnSpc>
                <a:spcPct val="100000"/>
              </a:lnSpc>
              <a:spcBef>
                <a:spcPts val="0"/>
              </a:spcBef>
              <a:spcAft>
                <a:spcPts val="0"/>
              </a:spcAft>
              <a:buSzPts val="1800"/>
              <a:buChar char="•"/>
            </a:pPr>
            <a:r>
              <a:rPr lang="fr-FR" sz="1800" b="0"/>
              <a:t>Travail sur les défauts de la carrosserie de Vulcanix</a:t>
            </a:r>
            <a:endParaRPr sz="1800" b="0"/>
          </a:p>
          <a:p>
            <a:pPr marL="457200" lvl="0" indent="0" algn="l" rtl="0">
              <a:lnSpc>
                <a:spcPct val="100000"/>
              </a:lnSpc>
              <a:spcBef>
                <a:spcPts val="0"/>
              </a:spcBef>
              <a:spcAft>
                <a:spcPts val="0"/>
              </a:spcAft>
              <a:buNone/>
            </a:pPr>
            <a:r>
              <a:rPr lang="fr-FR" sz="1800" b="0"/>
              <a:t>→ Carrosserie mixte moulée/polyédrique</a:t>
            </a:r>
            <a:endParaRPr sz="1800" b="0"/>
          </a:p>
          <a:p>
            <a:pPr marL="457200" lvl="0" indent="0" algn="l" rtl="0">
              <a:lnSpc>
                <a:spcPct val="100000"/>
              </a:lnSpc>
              <a:spcBef>
                <a:spcPts val="0"/>
              </a:spcBef>
              <a:spcAft>
                <a:spcPts val="0"/>
              </a:spcAft>
              <a:buNone/>
            </a:pPr>
            <a:endParaRPr sz="1800" b="0"/>
          </a:p>
          <a:p>
            <a:pPr marL="0" lvl="0" indent="0" algn="l" rtl="0">
              <a:lnSpc>
                <a:spcPct val="100000"/>
              </a:lnSpc>
              <a:spcBef>
                <a:spcPts val="560"/>
              </a:spcBef>
              <a:spcAft>
                <a:spcPts val="0"/>
              </a:spcAft>
              <a:buSzPts val="2800"/>
              <a:buNone/>
            </a:pPr>
            <a:r>
              <a:rPr lang="fr-FR" sz="2400">
                <a:solidFill>
                  <a:schemeClr val="accent4"/>
                </a:solidFill>
              </a:rPr>
              <a:t>Fait : </a:t>
            </a:r>
            <a:endParaRPr sz="2400" b="0">
              <a:solidFill>
                <a:schemeClr val="accent4"/>
              </a:solidFill>
            </a:endParaRPr>
          </a:p>
          <a:p>
            <a:pPr marL="457200" lvl="0" indent="-342900" algn="l" rtl="0">
              <a:lnSpc>
                <a:spcPct val="100000"/>
              </a:lnSpc>
              <a:spcBef>
                <a:spcPts val="560"/>
              </a:spcBef>
              <a:spcAft>
                <a:spcPts val="0"/>
              </a:spcAft>
              <a:buSzPts val="1800"/>
              <a:buChar char="•"/>
            </a:pPr>
            <a:r>
              <a:rPr lang="fr-FR" sz="1800" b="0"/>
              <a:t>Nez adapté au châssis et plus proche</a:t>
            </a:r>
            <a:endParaRPr sz="1800" b="0"/>
          </a:p>
          <a:p>
            <a:pPr marL="457200" lvl="0" indent="-342900" algn="l" rtl="0">
              <a:lnSpc>
                <a:spcPct val="100000"/>
              </a:lnSpc>
              <a:spcBef>
                <a:spcPts val="0"/>
              </a:spcBef>
              <a:spcAft>
                <a:spcPts val="0"/>
              </a:spcAft>
              <a:buSzPts val="1800"/>
              <a:buChar char="•"/>
            </a:pPr>
            <a:r>
              <a:rPr lang="fr-FR" sz="1800" b="0"/>
              <a:t>Choix des matériaux avec le fournisseur (fibre de carbone non peint, vernis)</a:t>
            </a:r>
            <a:endParaRPr sz="1800" b="0"/>
          </a:p>
          <a:p>
            <a:pPr marL="457200" lvl="0" indent="-342900" algn="l" rtl="0">
              <a:spcBef>
                <a:spcPts val="0"/>
              </a:spcBef>
              <a:spcAft>
                <a:spcPts val="0"/>
              </a:spcAft>
              <a:buSzPts val="1800"/>
              <a:buChar char="•"/>
            </a:pPr>
            <a:r>
              <a:rPr lang="fr-FR" sz="1800" b="0"/>
              <a:t>Adapter le nez aux suspensions et la barre anti-roulis</a:t>
            </a:r>
            <a:endParaRPr sz="1800" b="0"/>
          </a:p>
          <a:p>
            <a:pPr marL="0" lvl="0" indent="0" algn="l" rtl="0">
              <a:spcBef>
                <a:spcPts val="0"/>
              </a:spcBef>
              <a:spcAft>
                <a:spcPts val="0"/>
              </a:spcAft>
              <a:buNone/>
            </a:pPr>
            <a:endParaRPr sz="1800" b="0"/>
          </a:p>
          <a:p>
            <a:pPr marL="0" lvl="0" indent="0" algn="l" rtl="0">
              <a:lnSpc>
                <a:spcPct val="100000"/>
              </a:lnSpc>
              <a:spcBef>
                <a:spcPts val="0"/>
              </a:spcBef>
              <a:spcAft>
                <a:spcPts val="0"/>
              </a:spcAft>
              <a:buNone/>
            </a:pPr>
            <a:endParaRPr sz="1800" b="0"/>
          </a:p>
          <a:p>
            <a:pPr marL="0" lvl="0" indent="0" algn="l" rtl="0">
              <a:lnSpc>
                <a:spcPct val="100000"/>
              </a:lnSpc>
              <a:spcBef>
                <a:spcPts val="560"/>
              </a:spcBef>
              <a:spcAft>
                <a:spcPts val="0"/>
              </a:spcAft>
              <a:buSzPts val="2800"/>
              <a:buNone/>
            </a:pPr>
            <a:endParaRPr sz="18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93"/>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81</a:t>
            </a:fld>
            <a:endParaRPr/>
          </a:p>
        </p:txBody>
      </p:sp>
      <p:sp>
        <p:nvSpPr>
          <p:cNvPr id="1013" name="Google Shape;1013;p93"/>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Carrosserie</a:t>
            </a:r>
            <a:endParaRPr/>
          </a:p>
        </p:txBody>
      </p:sp>
      <p:sp>
        <p:nvSpPr>
          <p:cNvPr id="1014" name="Google Shape;1014;p93"/>
          <p:cNvSpPr txBox="1"/>
          <p:nvPr/>
        </p:nvSpPr>
        <p:spPr>
          <a:xfrm>
            <a:off x="5352875" y="1338225"/>
            <a:ext cx="3841800" cy="300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Nez plus profilé et proche du châssis</a:t>
            </a:r>
            <a:endParaRPr sz="16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Abandon des ouïes → </a:t>
            </a:r>
            <a:r>
              <a:rPr lang="fr-FR" sz="1600"/>
              <a:t>G</a:t>
            </a:r>
            <a:r>
              <a:rPr lang="fr-FR" sz="1600" b="0" i="0" u="none" strike="noStrike" cap="none">
                <a:solidFill>
                  <a:srgbClr val="000000"/>
                </a:solidFill>
                <a:latin typeface="Arial"/>
                <a:ea typeface="Arial"/>
                <a:cs typeface="Arial"/>
                <a:sym typeface="Arial"/>
              </a:rPr>
              <a:t>ain </a:t>
            </a:r>
            <a:r>
              <a:rPr lang="fr-FR" sz="1600"/>
              <a:t>3,4 kg</a:t>
            </a:r>
            <a:endParaRPr sz="1600"/>
          </a:p>
          <a:p>
            <a:pPr marL="457200" marR="0" lvl="0" indent="0" algn="l" rtl="0">
              <a:lnSpc>
                <a:spcPct val="100000"/>
              </a:lnSpc>
              <a:spcBef>
                <a:spcPts val="0"/>
              </a:spcBef>
              <a:spcAft>
                <a:spcPts val="0"/>
              </a:spcAft>
              <a:buNone/>
            </a:pPr>
            <a:endParaRPr sz="1600"/>
          </a:p>
          <a:p>
            <a:pPr marL="457200" marR="0" lvl="0" indent="-330200" algn="l" rtl="0">
              <a:lnSpc>
                <a:spcPct val="100000"/>
              </a:lnSpc>
              <a:spcBef>
                <a:spcPts val="0"/>
              </a:spcBef>
              <a:spcAft>
                <a:spcPts val="0"/>
              </a:spcAft>
              <a:buSzPts val="1600"/>
              <a:buChar char="●"/>
            </a:pPr>
            <a:r>
              <a:rPr lang="fr-FR" sz="1600"/>
              <a:t>Adaptation à la barre anti-roulis et aux suspensions</a:t>
            </a:r>
            <a:endParaRPr sz="1600"/>
          </a:p>
          <a:p>
            <a:pPr marL="457200" marR="0" lvl="0" indent="0" algn="l" rtl="0">
              <a:lnSpc>
                <a:spcPct val="100000"/>
              </a:lnSpc>
              <a:spcBef>
                <a:spcPts val="0"/>
              </a:spcBef>
              <a:spcAft>
                <a:spcPts val="0"/>
              </a:spcAft>
              <a:buNone/>
            </a:pPr>
            <a:r>
              <a:rPr lang="fr-FR" sz="1600"/>
              <a:t>→ Rule question : 3mm max pour les ouvertures</a:t>
            </a:r>
            <a:endParaRPr sz="1600"/>
          </a:p>
          <a:p>
            <a:pPr marL="0" marR="0" lvl="0" indent="0" algn="l" rtl="0">
              <a:lnSpc>
                <a:spcPct val="100000"/>
              </a:lnSpc>
              <a:spcBef>
                <a:spcPts val="0"/>
              </a:spcBef>
              <a:spcAft>
                <a:spcPts val="0"/>
              </a:spcAft>
              <a:buNone/>
            </a:pPr>
            <a:endParaRPr/>
          </a:p>
        </p:txBody>
      </p:sp>
      <p:sp>
        <p:nvSpPr>
          <p:cNvPr id="1015" name="Google Shape;1015;p93"/>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JKL</a:t>
            </a:r>
            <a:endParaRPr sz="1800" b="0" i="0" u="none" strike="noStrike" cap="none">
              <a:solidFill>
                <a:srgbClr val="980000"/>
              </a:solidFill>
              <a:latin typeface="Arial"/>
              <a:ea typeface="Arial"/>
              <a:cs typeface="Arial"/>
              <a:sym typeface="Arial"/>
            </a:endParaRPr>
          </a:p>
        </p:txBody>
      </p:sp>
      <p:pic>
        <p:nvPicPr>
          <p:cNvPr id="1016" name="Google Shape;1016;p93"/>
          <p:cNvPicPr preferRelativeResize="0"/>
          <p:nvPr/>
        </p:nvPicPr>
        <p:blipFill rotWithShape="1">
          <a:blip r:embed="rId3">
            <a:alphaModFix/>
          </a:blip>
          <a:srcRect/>
          <a:stretch/>
        </p:blipFill>
        <p:spPr>
          <a:xfrm>
            <a:off x="8441426" y="71003"/>
            <a:ext cx="503800" cy="566275"/>
          </a:xfrm>
          <a:prstGeom prst="rect">
            <a:avLst/>
          </a:prstGeom>
          <a:noFill/>
          <a:ln>
            <a:noFill/>
          </a:ln>
        </p:spPr>
      </p:pic>
      <p:pic>
        <p:nvPicPr>
          <p:cNvPr id="1017" name="Google Shape;1017;p93"/>
          <p:cNvPicPr preferRelativeResize="0"/>
          <p:nvPr/>
        </p:nvPicPr>
        <p:blipFill>
          <a:blip r:embed="rId4">
            <a:alphaModFix/>
          </a:blip>
          <a:stretch>
            <a:fillRect/>
          </a:stretch>
        </p:blipFill>
        <p:spPr>
          <a:xfrm>
            <a:off x="168250" y="1443850"/>
            <a:ext cx="5300300" cy="2434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94"/>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82</a:t>
            </a:fld>
            <a:endParaRPr/>
          </a:p>
        </p:txBody>
      </p:sp>
      <p:sp>
        <p:nvSpPr>
          <p:cNvPr id="1024" name="Google Shape;1024;p94"/>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Carrosserie</a:t>
            </a:r>
            <a:endParaRPr/>
          </a:p>
        </p:txBody>
      </p:sp>
      <p:sp>
        <p:nvSpPr>
          <p:cNvPr id="1025" name="Google Shape;1025;p94"/>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JKL</a:t>
            </a:r>
            <a:endParaRPr sz="1800" b="0" i="0" u="none" strike="noStrike" cap="none">
              <a:solidFill>
                <a:srgbClr val="980000"/>
              </a:solidFill>
              <a:latin typeface="Arial"/>
              <a:ea typeface="Arial"/>
              <a:cs typeface="Arial"/>
              <a:sym typeface="Arial"/>
            </a:endParaRPr>
          </a:p>
        </p:txBody>
      </p:sp>
      <p:pic>
        <p:nvPicPr>
          <p:cNvPr id="1026" name="Google Shape;1026;p94"/>
          <p:cNvPicPr preferRelativeResize="0"/>
          <p:nvPr/>
        </p:nvPicPr>
        <p:blipFill rotWithShape="1">
          <a:blip r:embed="rId3">
            <a:alphaModFix/>
          </a:blip>
          <a:srcRect/>
          <a:stretch/>
        </p:blipFill>
        <p:spPr>
          <a:xfrm>
            <a:off x="8441426" y="71003"/>
            <a:ext cx="503800" cy="566275"/>
          </a:xfrm>
          <a:prstGeom prst="rect">
            <a:avLst/>
          </a:prstGeom>
          <a:noFill/>
          <a:ln>
            <a:noFill/>
          </a:ln>
        </p:spPr>
      </p:pic>
      <p:sp>
        <p:nvSpPr>
          <p:cNvPr id="1027" name="Google Shape;1027;p94"/>
          <p:cNvSpPr/>
          <p:nvPr/>
        </p:nvSpPr>
        <p:spPr>
          <a:xfrm>
            <a:off x="6062825" y="788625"/>
            <a:ext cx="2882400" cy="310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600" b="1" i="0" u="sng" strike="noStrike" cap="none">
                <a:solidFill>
                  <a:srgbClr val="000000"/>
                </a:solidFill>
                <a:latin typeface="Arial"/>
                <a:ea typeface="Arial"/>
                <a:cs typeface="Arial"/>
                <a:sym typeface="Arial"/>
              </a:rPr>
              <a:t>Nez :</a:t>
            </a:r>
            <a:endParaRPr sz="16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fr-FR" sz="1600" b="0" i="0" u="none" strike="noStrike" cap="none">
                <a:solidFill>
                  <a:srgbClr val="000000"/>
                </a:solidFill>
                <a:latin typeface="Arial"/>
                <a:ea typeface="Arial"/>
                <a:cs typeface="Arial"/>
                <a:sym typeface="Arial"/>
              </a:rPr>
              <a:t/>
            </a:r>
            <a:br>
              <a:rPr lang="fr-FR" sz="1600" b="0" i="0" u="none" strike="noStrike" cap="none">
                <a:solidFill>
                  <a:srgbClr val="000000"/>
                </a:solidFill>
                <a:latin typeface="Arial"/>
                <a:ea typeface="Arial"/>
                <a:cs typeface="Arial"/>
                <a:sym typeface="Arial"/>
              </a:rPr>
            </a:br>
            <a:r>
              <a:rPr lang="fr-FR" sz="1600" b="0" i="0" u="none" strike="noStrike" cap="none">
                <a:solidFill>
                  <a:srgbClr val="000000"/>
                </a:solidFill>
                <a:latin typeface="Arial"/>
                <a:ea typeface="Arial"/>
                <a:cs typeface="Arial"/>
                <a:sym typeface="Arial"/>
              </a:rPr>
              <a:t>Matériau :</a:t>
            </a:r>
            <a:endParaRPr sz="1600"/>
          </a:p>
          <a:p>
            <a:pPr marL="0" marR="0" lvl="0" indent="-101600" algn="l" rtl="0">
              <a:lnSpc>
                <a:spcPct val="100000"/>
              </a:lnSpc>
              <a:spcBef>
                <a:spcPts val="0"/>
              </a:spcBef>
              <a:spcAft>
                <a:spcPts val="0"/>
              </a:spcAft>
              <a:buSzPts val="1600"/>
              <a:buChar char="•"/>
            </a:pPr>
            <a:r>
              <a:rPr lang="fr-FR" sz="1600"/>
              <a:t> Gel coat transparent</a:t>
            </a:r>
            <a:endParaRPr sz="1600"/>
          </a:p>
          <a:p>
            <a:pPr marL="0" marR="0" lvl="0" indent="-101600" algn="l" rtl="0">
              <a:lnSpc>
                <a:spcPct val="100000"/>
              </a:lnSpc>
              <a:spcBef>
                <a:spcPts val="0"/>
              </a:spcBef>
              <a:spcAft>
                <a:spcPts val="0"/>
              </a:spcAft>
              <a:buSzPts val="1600"/>
              <a:buChar char="•"/>
            </a:pPr>
            <a:r>
              <a:rPr lang="fr-FR" sz="1600"/>
              <a:t> 1 tissu Carbone Sergé 200gr</a:t>
            </a:r>
            <a:endParaRPr sz="1600"/>
          </a:p>
          <a:p>
            <a:pPr marL="0" marR="0" lvl="0" indent="-101600" algn="l" rtl="0">
              <a:lnSpc>
                <a:spcPct val="100000"/>
              </a:lnSpc>
              <a:spcBef>
                <a:spcPts val="0"/>
              </a:spcBef>
              <a:spcAft>
                <a:spcPts val="0"/>
              </a:spcAft>
              <a:buSzPts val="1600"/>
              <a:buChar char="•"/>
            </a:pPr>
            <a:r>
              <a:rPr lang="fr-FR" sz="1600"/>
              <a:t> 1 tissu Mat de verre 300gr</a:t>
            </a:r>
            <a:endParaRPr sz="1600"/>
          </a:p>
          <a:p>
            <a:pPr marL="0" marR="0" lvl="0" indent="-101600" algn="l" rtl="0">
              <a:lnSpc>
                <a:spcPct val="100000"/>
              </a:lnSpc>
              <a:spcBef>
                <a:spcPts val="0"/>
              </a:spcBef>
              <a:spcAft>
                <a:spcPts val="0"/>
              </a:spcAft>
              <a:buSzPts val="1600"/>
              <a:buChar char="•"/>
            </a:pPr>
            <a:r>
              <a:rPr lang="fr-FR" sz="1600"/>
              <a:t> Résine ISO</a:t>
            </a:r>
            <a:endParaRPr sz="1600"/>
          </a:p>
          <a:p>
            <a:pPr marL="457200" marR="0" lvl="0" indent="0" algn="l" rtl="0">
              <a:lnSpc>
                <a:spcPct val="100000"/>
              </a:lnSpc>
              <a:spcBef>
                <a:spcPts val="0"/>
              </a:spcBef>
              <a:spcAft>
                <a:spcPts val="0"/>
              </a:spcAft>
              <a:buNone/>
            </a:pPr>
            <a:endParaRPr sz="1600"/>
          </a:p>
          <a:p>
            <a:pPr marL="0" marR="0" lvl="0" indent="-101600" algn="l" rtl="0">
              <a:lnSpc>
                <a:spcPct val="100000"/>
              </a:lnSpc>
              <a:spcBef>
                <a:spcPts val="0"/>
              </a:spcBef>
              <a:spcAft>
                <a:spcPts val="0"/>
              </a:spcAft>
              <a:buClr>
                <a:srgbClr val="000000"/>
              </a:buClr>
              <a:buSzPts val="1600"/>
              <a:buFont typeface="Arial"/>
              <a:buChar char="•"/>
            </a:pPr>
            <a:r>
              <a:rPr lang="fr-FR" sz="1600"/>
              <a:t> </a:t>
            </a:r>
            <a:r>
              <a:rPr lang="fr-FR" sz="1600" b="0" i="0" u="none" strike="noStrike" cap="none">
                <a:solidFill>
                  <a:srgbClr val="000000"/>
                </a:solidFill>
                <a:latin typeface="Arial"/>
                <a:ea typeface="Arial"/>
                <a:cs typeface="Arial"/>
                <a:sym typeface="Arial"/>
              </a:rPr>
              <a:t>Masse prévisionnelle : </a:t>
            </a:r>
            <a:r>
              <a:rPr lang="fr-FR" sz="1600"/>
              <a:t>2.7</a:t>
            </a:r>
            <a:r>
              <a:rPr lang="fr-FR" sz="1600" b="0" i="0" u="none" strike="noStrike" cap="none">
                <a:solidFill>
                  <a:srgbClr val="000000"/>
                </a:solidFill>
                <a:latin typeface="Arial"/>
                <a:ea typeface="Arial"/>
                <a:cs typeface="Arial"/>
                <a:sym typeface="Arial"/>
              </a:rPr>
              <a:t> kg </a:t>
            </a:r>
            <a:endParaRPr sz="16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r>
              <a:rPr lang="fr-FR" sz="1600"/>
              <a:t>→</a:t>
            </a:r>
            <a:r>
              <a:rPr lang="fr-FR" sz="1600" b="0" i="0" u="none" strike="noStrike" cap="none">
                <a:solidFill>
                  <a:srgbClr val="000000"/>
                </a:solidFill>
                <a:latin typeface="Arial"/>
                <a:ea typeface="Arial"/>
                <a:cs typeface="Arial"/>
                <a:sym typeface="Arial"/>
              </a:rPr>
              <a:t> Ga</a:t>
            </a:r>
            <a:r>
              <a:rPr lang="fr-FR" sz="1600"/>
              <a:t>in 1.5 kg</a:t>
            </a:r>
            <a:endParaRPr sz="1600"/>
          </a:p>
          <a:p>
            <a:pPr marL="0" marR="0" lvl="0" indent="0" algn="l" rtl="0">
              <a:lnSpc>
                <a:spcPct val="100000"/>
              </a:lnSpc>
              <a:spcBef>
                <a:spcPts val="0"/>
              </a:spcBef>
              <a:spcAft>
                <a:spcPts val="0"/>
              </a:spcAft>
              <a:buNone/>
            </a:pPr>
            <a:endParaRPr sz="1600"/>
          </a:p>
          <a:p>
            <a:pPr marL="0" marR="0" lvl="0" indent="-101600" algn="l" rtl="0">
              <a:lnSpc>
                <a:spcPct val="100000"/>
              </a:lnSpc>
              <a:spcBef>
                <a:spcPts val="0"/>
              </a:spcBef>
              <a:spcAft>
                <a:spcPts val="0"/>
              </a:spcAft>
              <a:buClr>
                <a:srgbClr val="000000"/>
              </a:buClr>
              <a:buSzPts val="1600"/>
              <a:buFont typeface="Arial"/>
              <a:buChar char="•"/>
            </a:pPr>
            <a:r>
              <a:rPr lang="fr-FR" sz="1600"/>
              <a:t> </a:t>
            </a:r>
            <a:r>
              <a:rPr lang="fr-FR" sz="1600" b="0" i="0" u="none" strike="noStrike" cap="none">
                <a:solidFill>
                  <a:srgbClr val="000000"/>
                </a:solidFill>
                <a:latin typeface="Arial"/>
                <a:ea typeface="Arial"/>
                <a:cs typeface="Arial"/>
                <a:sym typeface="Arial"/>
              </a:rPr>
              <a:t>Fournisseur : </a:t>
            </a:r>
            <a:r>
              <a:rPr lang="fr-FR" sz="1600"/>
              <a:t>Carbone One</a:t>
            </a:r>
            <a:endParaRPr sz="1600"/>
          </a:p>
          <a:p>
            <a:pPr marL="457200" marR="0" lvl="0" indent="0" algn="l" rtl="0">
              <a:lnSpc>
                <a:spcPct val="100000"/>
              </a:lnSpc>
              <a:spcBef>
                <a:spcPts val="0"/>
              </a:spcBef>
              <a:spcAft>
                <a:spcPts val="0"/>
              </a:spcAft>
              <a:buNone/>
            </a:pPr>
            <a:endParaRPr sz="1600"/>
          </a:p>
          <a:p>
            <a:pPr marL="0" marR="0" lvl="0" indent="-101600" algn="l" rtl="0">
              <a:lnSpc>
                <a:spcPct val="100000"/>
              </a:lnSpc>
              <a:spcBef>
                <a:spcPts val="0"/>
              </a:spcBef>
              <a:spcAft>
                <a:spcPts val="0"/>
              </a:spcAft>
              <a:buClr>
                <a:srgbClr val="000000"/>
              </a:buClr>
              <a:buSzPts val="1600"/>
              <a:buFont typeface="Arial"/>
              <a:buChar char="•"/>
            </a:pPr>
            <a:r>
              <a:rPr lang="fr-FR" sz="1600"/>
              <a:t> </a:t>
            </a:r>
            <a:r>
              <a:rPr lang="fr-FR" sz="1600" b="0" i="0" u="none" strike="noStrike" cap="none">
                <a:solidFill>
                  <a:srgbClr val="000000"/>
                </a:solidFill>
                <a:latin typeface="Arial"/>
                <a:ea typeface="Arial"/>
                <a:cs typeface="Arial"/>
                <a:sym typeface="Arial"/>
              </a:rPr>
              <a:t>Devis/Prix : </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SzPts val="1600"/>
              <a:buChar char="-"/>
            </a:pPr>
            <a:r>
              <a:rPr lang="fr-FR" sz="1600"/>
              <a:t>1200</a:t>
            </a:r>
            <a:r>
              <a:rPr lang="fr-FR" sz="1600" b="0" i="0" u="none" strike="noStrike" cap="none">
                <a:solidFill>
                  <a:srgbClr val="000000"/>
                </a:solidFill>
                <a:latin typeface="Arial"/>
                <a:ea typeface="Arial"/>
                <a:cs typeface="Arial"/>
                <a:sym typeface="Arial"/>
              </a:rPr>
              <a:t>€ </a:t>
            </a:r>
            <a:r>
              <a:rPr lang="fr-FR" sz="1600"/>
              <a:t>Fibre de carbone</a:t>
            </a:r>
            <a:endParaRPr sz="1600"/>
          </a:p>
          <a:p>
            <a:pPr marL="457200" marR="0" lvl="0" indent="-330200" algn="l" rtl="0">
              <a:lnSpc>
                <a:spcPct val="100000"/>
              </a:lnSpc>
              <a:spcBef>
                <a:spcPts val="0"/>
              </a:spcBef>
              <a:spcAft>
                <a:spcPts val="0"/>
              </a:spcAft>
              <a:buSzPts val="1600"/>
              <a:buChar char="-"/>
            </a:pPr>
            <a:r>
              <a:rPr lang="fr-FR" sz="1600"/>
              <a:t>1100€ de moule</a:t>
            </a:r>
            <a:endParaRPr sz="1600"/>
          </a:p>
          <a:p>
            <a:pPr marL="457200" marR="0" lvl="0" indent="0" algn="l" rtl="0">
              <a:lnSpc>
                <a:spcPct val="100000"/>
              </a:lnSpc>
              <a:spcBef>
                <a:spcPts val="0"/>
              </a:spcBef>
              <a:spcAft>
                <a:spcPts val="0"/>
              </a:spcAft>
              <a:buNone/>
            </a:pPr>
            <a:endParaRPr sz="1600"/>
          </a:p>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
            </a:r>
            <a:br>
              <a:rPr lang="fr-FR" sz="1400" b="0" i="0" u="none" strike="noStrike" cap="none">
                <a:solidFill>
                  <a:srgbClr val="000000"/>
                </a:solidFill>
                <a:latin typeface="Arial"/>
                <a:ea typeface="Arial"/>
                <a:cs typeface="Arial"/>
                <a:sym typeface="Arial"/>
              </a:rPr>
            </a:br>
            <a:r>
              <a:rPr lang="fr-FR" sz="1400" b="0" i="0" u="none" strike="noStrike" cap="none">
                <a:solidFill>
                  <a:srgbClr val="000000"/>
                </a:solidFill>
                <a:latin typeface="Arial"/>
                <a:ea typeface="Arial"/>
                <a:cs typeface="Arial"/>
                <a:sym typeface="Arial"/>
              </a:rPr>
              <a:t/>
            </a:r>
            <a:br>
              <a:rPr lang="fr-FR"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028" name="Google Shape;1028;p94"/>
          <p:cNvPicPr preferRelativeResize="0"/>
          <p:nvPr/>
        </p:nvPicPr>
        <p:blipFill>
          <a:blip r:embed="rId4">
            <a:alphaModFix/>
          </a:blip>
          <a:stretch>
            <a:fillRect/>
          </a:stretch>
        </p:blipFill>
        <p:spPr>
          <a:xfrm>
            <a:off x="143325" y="1252667"/>
            <a:ext cx="5758149" cy="27141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95"/>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83</a:t>
            </a:fld>
            <a:endParaRPr/>
          </a:p>
        </p:txBody>
      </p:sp>
      <p:sp>
        <p:nvSpPr>
          <p:cNvPr id="1035" name="Google Shape;1035;p95"/>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Carrosserie</a:t>
            </a:r>
            <a:endParaRPr/>
          </a:p>
        </p:txBody>
      </p:sp>
      <p:sp>
        <p:nvSpPr>
          <p:cNvPr id="1036" name="Google Shape;1036;p95"/>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JKL</a:t>
            </a:r>
            <a:endParaRPr sz="1800" b="0" i="0" u="none" strike="noStrike" cap="none">
              <a:solidFill>
                <a:srgbClr val="980000"/>
              </a:solidFill>
              <a:latin typeface="Arial"/>
              <a:ea typeface="Arial"/>
              <a:cs typeface="Arial"/>
              <a:sym typeface="Arial"/>
            </a:endParaRPr>
          </a:p>
        </p:txBody>
      </p:sp>
      <p:pic>
        <p:nvPicPr>
          <p:cNvPr id="1037" name="Google Shape;1037;p95"/>
          <p:cNvPicPr preferRelativeResize="0"/>
          <p:nvPr/>
        </p:nvPicPr>
        <p:blipFill rotWithShape="1">
          <a:blip r:embed="rId3">
            <a:alphaModFix/>
          </a:blip>
          <a:srcRect/>
          <a:stretch/>
        </p:blipFill>
        <p:spPr>
          <a:xfrm>
            <a:off x="8441426" y="71003"/>
            <a:ext cx="503800" cy="566275"/>
          </a:xfrm>
          <a:prstGeom prst="rect">
            <a:avLst/>
          </a:prstGeom>
          <a:noFill/>
          <a:ln>
            <a:noFill/>
          </a:ln>
        </p:spPr>
      </p:pic>
      <p:sp>
        <p:nvSpPr>
          <p:cNvPr id="1038" name="Google Shape;1038;p95"/>
          <p:cNvSpPr/>
          <p:nvPr/>
        </p:nvSpPr>
        <p:spPr>
          <a:xfrm>
            <a:off x="5657507" y="1340707"/>
            <a:ext cx="2851500" cy="24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1" i="0" u="sng" strike="noStrike" cap="none">
                <a:solidFill>
                  <a:srgbClr val="000000"/>
                </a:solidFill>
                <a:latin typeface="Arial"/>
                <a:ea typeface="Arial"/>
                <a:cs typeface="Arial"/>
                <a:sym typeface="Arial"/>
              </a:rPr>
              <a:t>Placement des chapes :</a:t>
            </a:r>
            <a:endParaRPr sz="1400" b="1"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b="1" u="sng"/>
          </a:p>
          <a:p>
            <a:pPr marL="0" marR="0" lvl="0" indent="-88900" algn="l" rtl="0">
              <a:lnSpc>
                <a:spcPct val="100000"/>
              </a:lnSpc>
              <a:spcBef>
                <a:spcPts val="0"/>
              </a:spcBef>
              <a:spcAft>
                <a:spcPts val="0"/>
              </a:spcAft>
              <a:buClr>
                <a:srgbClr val="000000"/>
              </a:buClr>
              <a:buSzPts val="1400"/>
              <a:buFont typeface="Arial"/>
              <a:buChar char="•"/>
            </a:pPr>
            <a:r>
              <a:rPr lang="fr-FR" sz="1400" b="0" i="0" u="none" strike="noStrike" cap="none">
                <a:solidFill>
                  <a:srgbClr val="000000"/>
                </a:solidFill>
                <a:latin typeface="Arial"/>
                <a:ea typeface="Arial"/>
                <a:cs typeface="Arial"/>
                <a:sym typeface="Arial"/>
              </a:rPr>
              <a:t>Matériau : Acier S235</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a:p>
          <a:p>
            <a:pPr marL="0" marR="0" lvl="0" indent="-88900" algn="l" rtl="0">
              <a:lnSpc>
                <a:spcPct val="100000"/>
              </a:lnSpc>
              <a:spcBef>
                <a:spcPts val="0"/>
              </a:spcBef>
              <a:spcAft>
                <a:spcPts val="0"/>
              </a:spcAft>
              <a:buClr>
                <a:srgbClr val="000000"/>
              </a:buClr>
              <a:buSzPts val="1400"/>
              <a:buFont typeface="Arial"/>
              <a:buChar char="•"/>
            </a:pPr>
            <a:r>
              <a:rPr lang="fr-FR" sz="1400" b="0" i="0" u="none" strike="noStrike" cap="none">
                <a:solidFill>
                  <a:srgbClr val="000000"/>
                </a:solidFill>
                <a:latin typeface="Arial"/>
                <a:ea typeface="Arial"/>
                <a:cs typeface="Arial"/>
                <a:sym typeface="Arial"/>
              </a:rPr>
              <a:t>Epaisseur : 1.5 mm</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a:p>
          <a:p>
            <a:pPr marL="0" marR="0" lvl="0" indent="-88900" algn="l" rtl="0">
              <a:lnSpc>
                <a:spcPct val="100000"/>
              </a:lnSpc>
              <a:spcBef>
                <a:spcPts val="0"/>
              </a:spcBef>
              <a:spcAft>
                <a:spcPts val="0"/>
              </a:spcAft>
              <a:buClr>
                <a:srgbClr val="000000"/>
              </a:buClr>
              <a:buSzPts val="1400"/>
              <a:buFont typeface="Arial"/>
              <a:buChar char="•"/>
            </a:pPr>
            <a:r>
              <a:rPr lang="fr-FR" sz="1400" b="0" i="0" u="none" strike="noStrike" cap="none">
                <a:solidFill>
                  <a:srgbClr val="000000"/>
                </a:solidFill>
                <a:latin typeface="Arial"/>
                <a:ea typeface="Arial"/>
                <a:cs typeface="Arial"/>
                <a:sym typeface="Arial"/>
              </a:rPr>
              <a:t>Masse prévisionnelle : 60g</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a:p>
          <a:p>
            <a:pPr marL="0" marR="0" lvl="0" indent="-88900" algn="l" rtl="0">
              <a:lnSpc>
                <a:spcPct val="100000"/>
              </a:lnSpc>
              <a:spcBef>
                <a:spcPts val="0"/>
              </a:spcBef>
              <a:spcAft>
                <a:spcPts val="0"/>
              </a:spcAft>
              <a:buClr>
                <a:srgbClr val="000000"/>
              </a:buClr>
              <a:buSzPts val="1400"/>
              <a:buFont typeface="Arial"/>
              <a:buChar char="•"/>
            </a:pPr>
            <a:r>
              <a:rPr lang="fr-FR" sz="1400" b="0" i="0" u="none" strike="noStrike" cap="none">
                <a:solidFill>
                  <a:srgbClr val="000000"/>
                </a:solidFill>
                <a:latin typeface="Arial"/>
                <a:ea typeface="Arial"/>
                <a:cs typeface="Arial"/>
                <a:sym typeface="Arial"/>
              </a:rPr>
              <a:t>Partenaire concerné : La Mache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
            </a:r>
            <a:br>
              <a:rPr lang="fr-FR"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039" name="Google Shape;1039;p95"/>
          <p:cNvPicPr preferRelativeResize="0"/>
          <p:nvPr/>
        </p:nvPicPr>
        <p:blipFill>
          <a:blip r:embed="rId4">
            <a:alphaModFix/>
          </a:blip>
          <a:stretch>
            <a:fillRect/>
          </a:stretch>
        </p:blipFill>
        <p:spPr>
          <a:xfrm>
            <a:off x="425500" y="865475"/>
            <a:ext cx="4981998" cy="34125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96"/>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84</a:t>
            </a:fld>
            <a:endParaRPr/>
          </a:p>
        </p:txBody>
      </p:sp>
      <p:sp>
        <p:nvSpPr>
          <p:cNvPr id="1046" name="Google Shape;1046;p96"/>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Carrosserie</a:t>
            </a:r>
            <a:endParaRPr/>
          </a:p>
        </p:txBody>
      </p:sp>
      <p:sp>
        <p:nvSpPr>
          <p:cNvPr id="1047" name="Google Shape;1047;p96"/>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JKL</a:t>
            </a:r>
            <a:endParaRPr sz="1800" b="0" i="0" u="none" strike="noStrike" cap="none">
              <a:solidFill>
                <a:srgbClr val="980000"/>
              </a:solidFill>
              <a:latin typeface="Arial"/>
              <a:ea typeface="Arial"/>
              <a:cs typeface="Arial"/>
              <a:sym typeface="Arial"/>
            </a:endParaRPr>
          </a:p>
        </p:txBody>
      </p:sp>
      <p:pic>
        <p:nvPicPr>
          <p:cNvPr id="1048" name="Google Shape;1048;p96"/>
          <p:cNvPicPr preferRelativeResize="0"/>
          <p:nvPr/>
        </p:nvPicPr>
        <p:blipFill rotWithShape="1">
          <a:blip r:embed="rId3">
            <a:alphaModFix/>
          </a:blip>
          <a:srcRect/>
          <a:stretch/>
        </p:blipFill>
        <p:spPr>
          <a:xfrm>
            <a:off x="8441426" y="71003"/>
            <a:ext cx="503800" cy="566275"/>
          </a:xfrm>
          <a:prstGeom prst="rect">
            <a:avLst/>
          </a:prstGeom>
          <a:noFill/>
          <a:ln>
            <a:noFill/>
          </a:ln>
        </p:spPr>
      </p:pic>
      <p:pic>
        <p:nvPicPr>
          <p:cNvPr id="1049" name="Google Shape;1049;p96" descr="https://lh6.googleusercontent.com/XGFGsbXnuLRXRc6eNCihltwDgbHbpNJI5CSn4bDUrMRDbD8DdsB5r0aOoZvEYs20od-FI0D_BNhM4bOObQ1pRUzBAhwd76ZPna6fIZs0XIJ9yVr3u2aa3lr_x3nnavh3uIDzlGhy0s8"/>
          <p:cNvPicPr preferRelativeResize="0"/>
          <p:nvPr/>
        </p:nvPicPr>
        <p:blipFill rotWithShape="1">
          <a:blip r:embed="rId4">
            <a:alphaModFix/>
          </a:blip>
          <a:srcRect/>
          <a:stretch/>
        </p:blipFill>
        <p:spPr>
          <a:xfrm>
            <a:off x="138953" y="855713"/>
            <a:ext cx="3505200" cy="3648075"/>
          </a:xfrm>
          <a:prstGeom prst="rect">
            <a:avLst/>
          </a:prstGeom>
          <a:noFill/>
          <a:ln>
            <a:noFill/>
          </a:ln>
        </p:spPr>
      </p:pic>
      <p:pic>
        <p:nvPicPr>
          <p:cNvPr id="1050" name="Google Shape;1050;p96" descr="https://lh6.googleusercontent.com/-bB41CQbO2taT5ICYlgpk7GQds6LV8HKO2SW8pppXM7XatvzdmIeCwxtWTkIYVM9PZJNs7iNORsieQ4KRmWbbmrn1bdvg78SOl9aCnCPrBco5snmC6LsCVOEsQbVlH4sKAFflqwj43U"/>
          <p:cNvPicPr preferRelativeResize="0"/>
          <p:nvPr/>
        </p:nvPicPr>
        <p:blipFill rotWithShape="1">
          <a:blip r:embed="rId5">
            <a:alphaModFix/>
          </a:blip>
          <a:srcRect/>
          <a:stretch/>
        </p:blipFill>
        <p:spPr>
          <a:xfrm>
            <a:off x="4105836" y="3368921"/>
            <a:ext cx="2857500" cy="1571625"/>
          </a:xfrm>
          <a:prstGeom prst="rect">
            <a:avLst/>
          </a:prstGeom>
          <a:noFill/>
          <a:ln>
            <a:noFill/>
          </a:ln>
        </p:spPr>
      </p:pic>
      <p:sp>
        <p:nvSpPr>
          <p:cNvPr id="1051" name="Google Shape;1051;p96"/>
          <p:cNvSpPr/>
          <p:nvPr/>
        </p:nvSpPr>
        <p:spPr>
          <a:xfrm>
            <a:off x="4105836" y="1079312"/>
            <a:ext cx="4572000" cy="160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600" b="1" i="0" u="sng" strike="noStrike" cap="none">
                <a:solidFill>
                  <a:srgbClr val="000000"/>
                </a:solidFill>
                <a:latin typeface="Arial"/>
                <a:ea typeface="Arial"/>
                <a:cs typeface="Arial"/>
                <a:sym typeface="Arial"/>
              </a:rPr>
              <a:t>Push Clip :</a:t>
            </a:r>
            <a:endParaRPr sz="1600" b="0" i="0" u="none" strike="noStrike" cap="none">
              <a:solidFill>
                <a:srgbClr val="000000"/>
              </a:solidFill>
              <a:latin typeface="Times New Roman"/>
              <a:ea typeface="Times New Roman"/>
              <a:cs typeface="Times New Roman"/>
              <a:sym typeface="Times New Roman"/>
            </a:endParaRPr>
          </a:p>
          <a:p>
            <a:pPr marL="0" marR="0" lvl="0" indent="-1016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Coût : 30€</a:t>
            </a:r>
            <a:endParaRPr sz="1600"/>
          </a:p>
          <a:p>
            <a:pPr marL="0" marR="0" lvl="0" indent="-1016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Quantité : 4</a:t>
            </a:r>
            <a:endParaRPr sz="1600"/>
          </a:p>
          <a:p>
            <a:pPr marL="0" marR="0" lvl="0" indent="-1016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Masse : 0.125kg</a:t>
            </a:r>
            <a:endParaRPr sz="1600"/>
          </a:p>
          <a:p>
            <a:pPr marL="0" marR="0" lvl="0" indent="-1016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Fournisseur : Reverchon</a:t>
            </a:r>
            <a:endParaRPr sz="1600"/>
          </a:p>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
            </a:r>
            <a:br>
              <a:rPr lang="fr-FR"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1052" name="Google Shape;1052;p96"/>
          <p:cNvSpPr/>
          <p:nvPr/>
        </p:nvSpPr>
        <p:spPr>
          <a:xfrm>
            <a:off x="4121326" y="2570871"/>
            <a:ext cx="4572000"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600" b="0" i="0" u="none" strike="noStrike" cap="none">
                <a:solidFill>
                  <a:srgbClr val="000000"/>
                </a:solidFill>
                <a:latin typeface="Arial"/>
                <a:ea typeface="Arial"/>
                <a:cs typeface="Arial"/>
                <a:sym typeface="Arial"/>
              </a:rPr>
              <a:t>Également vis rondelles et écrous</a:t>
            </a:r>
            <a:endParaRPr sz="16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
            </a:r>
            <a:br>
              <a:rPr lang="fr-FR"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97"/>
          <p:cNvSpPr txBox="1">
            <a:spLocks noGrp="1"/>
          </p:cNvSpPr>
          <p:nvPr>
            <p:ph type="body" idx="1"/>
          </p:nvPr>
        </p:nvSpPr>
        <p:spPr>
          <a:xfrm>
            <a:off x="205995" y="5977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a:t>Vérification du règlement : </a:t>
            </a:r>
            <a:endParaRPr/>
          </a:p>
          <a:p>
            <a:pPr marL="0" lvl="0" indent="0" algn="l" rtl="0">
              <a:spcBef>
                <a:spcPts val="560"/>
              </a:spcBef>
              <a:spcAft>
                <a:spcPts val="0"/>
              </a:spcAft>
              <a:buNone/>
            </a:pPr>
            <a:endParaRPr/>
          </a:p>
          <a:p>
            <a:pPr marL="0" lvl="0" indent="0" algn="l" rtl="0">
              <a:spcBef>
                <a:spcPts val="560"/>
              </a:spcBef>
              <a:spcAft>
                <a:spcPts val="0"/>
              </a:spcAft>
              <a:buNone/>
            </a:pPr>
            <a:endParaRPr/>
          </a:p>
        </p:txBody>
      </p:sp>
      <p:sp>
        <p:nvSpPr>
          <p:cNvPr id="1059" name="Google Shape;1059;p9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85</a:t>
            </a:fld>
            <a:endParaRPr/>
          </a:p>
        </p:txBody>
      </p:sp>
      <p:sp>
        <p:nvSpPr>
          <p:cNvPr id="1060" name="Google Shape;1060;p9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Carrosserie</a:t>
            </a:r>
            <a:endParaRPr/>
          </a:p>
        </p:txBody>
      </p:sp>
      <p:pic>
        <p:nvPicPr>
          <p:cNvPr id="1061" name="Google Shape;1061;p97"/>
          <p:cNvPicPr preferRelativeResize="0"/>
          <p:nvPr/>
        </p:nvPicPr>
        <p:blipFill>
          <a:blip r:embed="rId3">
            <a:alphaModFix/>
          </a:blip>
          <a:stretch>
            <a:fillRect/>
          </a:stretch>
        </p:blipFill>
        <p:spPr>
          <a:xfrm>
            <a:off x="555800" y="1177725"/>
            <a:ext cx="5215824" cy="3583426"/>
          </a:xfrm>
          <a:prstGeom prst="rect">
            <a:avLst/>
          </a:prstGeom>
          <a:noFill/>
          <a:ln>
            <a:noFill/>
          </a:ln>
        </p:spPr>
      </p:pic>
      <p:sp>
        <p:nvSpPr>
          <p:cNvPr id="1062" name="Google Shape;1062;p97"/>
          <p:cNvSpPr txBox="1"/>
          <p:nvPr/>
        </p:nvSpPr>
        <p:spPr>
          <a:xfrm>
            <a:off x="5903800" y="1483875"/>
            <a:ext cx="3204600" cy="28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Angle minimum</a:t>
            </a:r>
            <a:r>
              <a:rPr lang="fr-FR"/>
              <a:t> : 45°</a:t>
            </a:r>
            <a:endParaRPr/>
          </a:p>
          <a:p>
            <a:pPr marL="0" lvl="0" indent="0" algn="l" rtl="0">
              <a:spcBef>
                <a:spcPts val="0"/>
              </a:spcBef>
              <a:spcAft>
                <a:spcPts val="0"/>
              </a:spcAft>
              <a:buNone/>
            </a:pPr>
            <a:endParaRPr/>
          </a:p>
          <a:p>
            <a:pPr marL="0" lvl="0" indent="0" algn="l" rtl="0">
              <a:spcBef>
                <a:spcPts val="0"/>
              </a:spcBef>
              <a:spcAft>
                <a:spcPts val="0"/>
              </a:spcAft>
              <a:buNone/>
            </a:pPr>
            <a:r>
              <a:rPr lang="fr-FR"/>
              <a:t>→ 76° ici</a:t>
            </a:r>
            <a:endParaRPr/>
          </a:p>
          <a:p>
            <a:pPr marL="0" lvl="0" indent="0" algn="l" rtl="0">
              <a:spcBef>
                <a:spcPts val="0"/>
              </a:spcBef>
              <a:spcAft>
                <a:spcPts val="0"/>
              </a:spcAft>
              <a:buNone/>
            </a:pPr>
            <a:endParaRPr/>
          </a:p>
          <a:p>
            <a:pPr marL="0" lvl="0" indent="0" algn="l" rtl="0">
              <a:spcBef>
                <a:spcPts val="0"/>
              </a:spcBef>
              <a:spcAft>
                <a:spcPts val="0"/>
              </a:spcAft>
              <a:buNone/>
            </a:pPr>
            <a:r>
              <a:rPr lang="fr-FR" b="1"/>
              <a:t>Rayon de courbure minimum : </a:t>
            </a:r>
            <a:r>
              <a:rPr lang="fr-FR"/>
              <a:t>38 mm</a:t>
            </a:r>
            <a:endParaRPr/>
          </a:p>
          <a:p>
            <a:pPr marL="0" lvl="0" indent="0" algn="l" rtl="0">
              <a:spcBef>
                <a:spcPts val="0"/>
              </a:spcBef>
              <a:spcAft>
                <a:spcPts val="0"/>
              </a:spcAft>
              <a:buNone/>
            </a:pPr>
            <a:endParaRPr/>
          </a:p>
          <a:p>
            <a:pPr marL="0" lvl="0" indent="0" algn="l" rtl="0">
              <a:spcBef>
                <a:spcPts val="0"/>
              </a:spcBef>
              <a:spcAft>
                <a:spcPts val="0"/>
              </a:spcAft>
              <a:buNone/>
            </a:pPr>
            <a:r>
              <a:rPr lang="fr-FR"/>
              <a:t>→ 46 mm ici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      → OK pour le règlement</a:t>
            </a:r>
            <a:endParaRPr/>
          </a:p>
          <a:p>
            <a:pPr marL="0" lvl="0" indent="0" algn="l" rtl="0">
              <a:spcBef>
                <a:spcPts val="0"/>
              </a:spcBef>
              <a:spcAft>
                <a:spcPts val="0"/>
              </a:spcAft>
              <a:buNone/>
            </a:pPr>
            <a:r>
              <a:rPr lang="fr-FR"/>
              <a:t>→ Impression possible d’un gabarit au Fablab pour vérification finale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98"/>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86</a:t>
            </a:fld>
            <a:endParaRPr/>
          </a:p>
        </p:txBody>
      </p:sp>
      <p:sp>
        <p:nvSpPr>
          <p:cNvPr id="1069" name="Google Shape;1069;p98"/>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Carrosserie</a:t>
            </a:r>
            <a:endParaRPr/>
          </a:p>
        </p:txBody>
      </p:sp>
      <p:sp>
        <p:nvSpPr>
          <p:cNvPr id="1070" name="Google Shape;1070;p98"/>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JKL</a:t>
            </a:r>
            <a:endParaRPr sz="1800" b="0" i="0" u="none" strike="noStrike" cap="none">
              <a:solidFill>
                <a:srgbClr val="980000"/>
              </a:solidFill>
              <a:latin typeface="Arial"/>
              <a:ea typeface="Arial"/>
              <a:cs typeface="Arial"/>
              <a:sym typeface="Arial"/>
            </a:endParaRPr>
          </a:p>
        </p:txBody>
      </p:sp>
      <p:pic>
        <p:nvPicPr>
          <p:cNvPr id="1071" name="Google Shape;1071;p98"/>
          <p:cNvPicPr preferRelativeResize="0"/>
          <p:nvPr/>
        </p:nvPicPr>
        <p:blipFill rotWithShape="1">
          <a:blip r:embed="rId3">
            <a:alphaModFix/>
          </a:blip>
          <a:srcRect/>
          <a:stretch/>
        </p:blipFill>
        <p:spPr>
          <a:xfrm>
            <a:off x="8441426" y="71003"/>
            <a:ext cx="503800" cy="566275"/>
          </a:xfrm>
          <a:prstGeom prst="rect">
            <a:avLst/>
          </a:prstGeom>
          <a:noFill/>
          <a:ln>
            <a:noFill/>
          </a:ln>
        </p:spPr>
      </p:pic>
      <p:sp>
        <p:nvSpPr>
          <p:cNvPr id="1072" name="Google Shape;1072;p98"/>
          <p:cNvSpPr/>
          <p:nvPr/>
        </p:nvSpPr>
        <p:spPr>
          <a:xfrm>
            <a:off x="5270700" y="821875"/>
            <a:ext cx="3714600" cy="284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600" b="1" i="0" u="sng" strike="noStrike" cap="none">
                <a:solidFill>
                  <a:srgbClr val="000000"/>
                </a:solidFill>
                <a:latin typeface="Arial"/>
                <a:ea typeface="Arial"/>
                <a:cs typeface="Arial"/>
                <a:sym typeface="Arial"/>
              </a:rPr>
              <a:t>Plaque latérale :</a:t>
            </a:r>
            <a:endParaRPr sz="1600" b="1" u="sng"/>
          </a:p>
          <a:p>
            <a:pPr marL="0" marR="0" lvl="0" indent="0" algn="l" rtl="0">
              <a:lnSpc>
                <a:spcPct val="100000"/>
              </a:lnSpc>
              <a:spcBef>
                <a:spcPts val="0"/>
              </a:spcBef>
              <a:spcAft>
                <a:spcPts val="0"/>
              </a:spcAft>
              <a:buNone/>
            </a:pPr>
            <a:endParaRPr sz="1600" b="1" u="sng"/>
          </a:p>
          <a:p>
            <a:pPr marL="0" lvl="0" indent="0" algn="l" rtl="0">
              <a:spcBef>
                <a:spcPts val="0"/>
              </a:spcBef>
              <a:spcAft>
                <a:spcPts val="0"/>
              </a:spcAft>
              <a:buClr>
                <a:srgbClr val="000000"/>
              </a:buClr>
              <a:buSzPts val="1100"/>
              <a:buFont typeface="Arial"/>
              <a:buNone/>
            </a:pPr>
            <a:r>
              <a:rPr lang="fr-FR" sz="1600">
                <a:solidFill>
                  <a:schemeClr val="dk1"/>
                </a:solidFill>
              </a:rPr>
              <a:t>Matériau :</a:t>
            </a:r>
            <a:endParaRPr sz="1600">
              <a:solidFill>
                <a:schemeClr val="dk1"/>
              </a:solidFill>
            </a:endParaRPr>
          </a:p>
          <a:p>
            <a:pPr marL="0" lvl="0" indent="-101600" algn="l" rtl="0">
              <a:spcBef>
                <a:spcPts val="0"/>
              </a:spcBef>
              <a:spcAft>
                <a:spcPts val="0"/>
              </a:spcAft>
              <a:buClr>
                <a:schemeClr val="dk1"/>
              </a:buClr>
              <a:buSzPts val="1600"/>
              <a:buChar char="•"/>
            </a:pPr>
            <a:r>
              <a:rPr lang="fr-FR" sz="1600">
                <a:solidFill>
                  <a:schemeClr val="dk1"/>
                </a:solidFill>
              </a:rPr>
              <a:t> Gel coat transparent</a:t>
            </a:r>
            <a:endParaRPr sz="1600">
              <a:solidFill>
                <a:schemeClr val="dk1"/>
              </a:solidFill>
            </a:endParaRPr>
          </a:p>
          <a:p>
            <a:pPr marL="0" lvl="0" indent="-101600" algn="l" rtl="0">
              <a:spcBef>
                <a:spcPts val="0"/>
              </a:spcBef>
              <a:spcAft>
                <a:spcPts val="0"/>
              </a:spcAft>
              <a:buClr>
                <a:schemeClr val="dk1"/>
              </a:buClr>
              <a:buSzPts val="1600"/>
              <a:buChar char="•"/>
            </a:pPr>
            <a:r>
              <a:rPr lang="fr-FR" sz="1600">
                <a:solidFill>
                  <a:schemeClr val="dk1"/>
                </a:solidFill>
              </a:rPr>
              <a:t> 1 tissu Carbone Sergé 200gr</a:t>
            </a:r>
            <a:endParaRPr sz="1600">
              <a:solidFill>
                <a:schemeClr val="dk1"/>
              </a:solidFill>
            </a:endParaRPr>
          </a:p>
          <a:p>
            <a:pPr marL="0" lvl="0" indent="-101600" algn="l" rtl="0">
              <a:spcBef>
                <a:spcPts val="0"/>
              </a:spcBef>
              <a:spcAft>
                <a:spcPts val="0"/>
              </a:spcAft>
              <a:buClr>
                <a:schemeClr val="dk1"/>
              </a:buClr>
              <a:buSzPts val="1600"/>
              <a:buChar char="•"/>
            </a:pPr>
            <a:r>
              <a:rPr lang="fr-FR" sz="1600">
                <a:solidFill>
                  <a:schemeClr val="dk1"/>
                </a:solidFill>
              </a:rPr>
              <a:t> 1 tissu Mat de verre 300gr</a:t>
            </a:r>
            <a:endParaRPr sz="1600">
              <a:solidFill>
                <a:schemeClr val="dk1"/>
              </a:solidFill>
            </a:endParaRPr>
          </a:p>
          <a:p>
            <a:pPr marL="0" lvl="0" indent="-101600" algn="l" rtl="0">
              <a:spcBef>
                <a:spcPts val="0"/>
              </a:spcBef>
              <a:spcAft>
                <a:spcPts val="0"/>
              </a:spcAft>
              <a:buClr>
                <a:schemeClr val="dk1"/>
              </a:buClr>
              <a:buSzPts val="1600"/>
              <a:buChar char="•"/>
            </a:pPr>
            <a:r>
              <a:rPr lang="fr-FR" sz="1600">
                <a:solidFill>
                  <a:schemeClr val="dk1"/>
                </a:solidFill>
              </a:rPr>
              <a:t> Résine ISO</a:t>
            </a:r>
            <a:endParaRPr sz="1600">
              <a:solidFill>
                <a:schemeClr val="dk1"/>
              </a:solidFill>
            </a:endParaRPr>
          </a:p>
          <a:p>
            <a:pPr marL="457200" lvl="0" indent="0" algn="l" rtl="0">
              <a:spcBef>
                <a:spcPts val="0"/>
              </a:spcBef>
              <a:spcAft>
                <a:spcPts val="0"/>
              </a:spcAft>
              <a:buClr>
                <a:srgbClr val="000000"/>
              </a:buClr>
              <a:buSzPts val="1100"/>
              <a:buFont typeface="Arial"/>
              <a:buNone/>
            </a:pPr>
            <a:endParaRPr sz="1600">
              <a:solidFill>
                <a:schemeClr val="dk1"/>
              </a:solidFill>
            </a:endParaRPr>
          </a:p>
          <a:p>
            <a:pPr marL="0" lvl="0" indent="-101600" algn="l" rtl="0">
              <a:spcBef>
                <a:spcPts val="0"/>
              </a:spcBef>
              <a:spcAft>
                <a:spcPts val="0"/>
              </a:spcAft>
              <a:buClr>
                <a:schemeClr val="dk1"/>
              </a:buClr>
              <a:buSzPts val="1600"/>
              <a:buChar char="•"/>
            </a:pPr>
            <a:r>
              <a:rPr lang="fr-FR" sz="1600">
                <a:solidFill>
                  <a:schemeClr val="dk1"/>
                </a:solidFill>
              </a:rPr>
              <a:t> Masse prévisionnelle : 0.8 kg</a:t>
            </a:r>
            <a:endParaRPr sz="1600">
              <a:solidFill>
                <a:schemeClr val="dk1"/>
              </a:solidFill>
            </a:endParaRPr>
          </a:p>
          <a:p>
            <a:pPr marL="0" lvl="0" indent="0" algn="l" rtl="0">
              <a:spcBef>
                <a:spcPts val="0"/>
              </a:spcBef>
              <a:spcAft>
                <a:spcPts val="0"/>
              </a:spcAft>
              <a:buClr>
                <a:srgbClr val="000000"/>
              </a:buClr>
              <a:buSzPts val="1100"/>
              <a:buFont typeface="Arial"/>
              <a:buNone/>
            </a:pPr>
            <a:endParaRPr sz="1600">
              <a:solidFill>
                <a:schemeClr val="dk1"/>
              </a:solidFill>
            </a:endParaRPr>
          </a:p>
          <a:p>
            <a:pPr marL="0" lvl="0" indent="-101600" algn="l" rtl="0">
              <a:spcBef>
                <a:spcPts val="0"/>
              </a:spcBef>
              <a:spcAft>
                <a:spcPts val="0"/>
              </a:spcAft>
              <a:buClr>
                <a:schemeClr val="dk1"/>
              </a:buClr>
              <a:buSzPts val="1600"/>
              <a:buChar char="•"/>
            </a:pPr>
            <a:r>
              <a:rPr lang="fr-FR" sz="1600">
                <a:solidFill>
                  <a:schemeClr val="dk1"/>
                </a:solidFill>
              </a:rPr>
              <a:t> Fournisseur : Carbone One</a:t>
            </a:r>
            <a:endParaRPr sz="1600">
              <a:solidFill>
                <a:schemeClr val="dk1"/>
              </a:solidFill>
            </a:endParaRPr>
          </a:p>
          <a:p>
            <a:pPr marL="457200" lvl="0" indent="0" algn="l" rtl="0">
              <a:spcBef>
                <a:spcPts val="0"/>
              </a:spcBef>
              <a:spcAft>
                <a:spcPts val="0"/>
              </a:spcAft>
              <a:buClr>
                <a:srgbClr val="000000"/>
              </a:buClr>
              <a:buSzPts val="1100"/>
              <a:buFont typeface="Arial"/>
              <a:buNone/>
            </a:pPr>
            <a:endParaRPr sz="1600">
              <a:solidFill>
                <a:schemeClr val="dk1"/>
              </a:solidFill>
            </a:endParaRPr>
          </a:p>
          <a:p>
            <a:pPr marL="0" lvl="0" indent="-101600" algn="l" rtl="0">
              <a:spcBef>
                <a:spcPts val="0"/>
              </a:spcBef>
              <a:spcAft>
                <a:spcPts val="0"/>
              </a:spcAft>
              <a:buClr>
                <a:schemeClr val="dk1"/>
              </a:buClr>
              <a:buSzPts val="1600"/>
              <a:buChar char="•"/>
            </a:pPr>
            <a:r>
              <a:rPr lang="fr-FR" sz="1600">
                <a:solidFill>
                  <a:schemeClr val="dk1"/>
                </a:solidFill>
              </a:rPr>
              <a:t> Devis/Prix : </a:t>
            </a:r>
            <a:endParaRPr sz="1600">
              <a:solidFill>
                <a:schemeClr val="dk1"/>
              </a:solidFill>
            </a:endParaRPr>
          </a:p>
          <a:p>
            <a:pPr marL="457200" lvl="0" indent="-330200" algn="l" rtl="0">
              <a:spcBef>
                <a:spcPts val="0"/>
              </a:spcBef>
              <a:spcAft>
                <a:spcPts val="0"/>
              </a:spcAft>
              <a:buClr>
                <a:schemeClr val="dk1"/>
              </a:buClr>
              <a:buSzPts val="1600"/>
              <a:buChar char="-"/>
            </a:pPr>
            <a:r>
              <a:rPr lang="fr-FR" sz="1600">
                <a:solidFill>
                  <a:schemeClr val="dk1"/>
                </a:solidFill>
              </a:rPr>
              <a:t>600€ fibre de carbone</a:t>
            </a:r>
            <a:endParaRPr sz="1600">
              <a:solidFill>
                <a:schemeClr val="dk1"/>
              </a:solidFill>
            </a:endParaRPr>
          </a:p>
          <a:p>
            <a:pPr marL="457200" marR="0" lvl="0" indent="0" algn="l" rtl="0">
              <a:lnSpc>
                <a:spcPct val="100000"/>
              </a:lnSpc>
              <a:spcBef>
                <a:spcPts val="0"/>
              </a:spcBef>
              <a:spcAft>
                <a:spcPts val="0"/>
              </a:spcAft>
              <a:buNone/>
            </a:pPr>
            <a:endParaRPr sz="1600"/>
          </a:p>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
            </a:r>
            <a:br>
              <a:rPr lang="fr-FR" sz="1400" b="0" i="0" u="none" strike="noStrike" cap="none">
                <a:solidFill>
                  <a:srgbClr val="000000"/>
                </a:solidFill>
                <a:latin typeface="Arial"/>
                <a:ea typeface="Arial"/>
                <a:cs typeface="Arial"/>
                <a:sym typeface="Arial"/>
              </a:rPr>
            </a:br>
            <a:r>
              <a:rPr lang="fr-FR" sz="1400" b="0" i="0" u="none" strike="noStrike" cap="none">
                <a:solidFill>
                  <a:srgbClr val="000000"/>
                </a:solidFill>
                <a:latin typeface="Arial"/>
                <a:ea typeface="Arial"/>
                <a:cs typeface="Arial"/>
                <a:sym typeface="Arial"/>
              </a:rPr>
              <a:t/>
            </a:r>
            <a:br>
              <a:rPr lang="fr-FR"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073" name="Google Shape;1073;p98"/>
          <p:cNvPicPr preferRelativeResize="0"/>
          <p:nvPr/>
        </p:nvPicPr>
        <p:blipFill>
          <a:blip r:embed="rId4">
            <a:alphaModFix/>
          </a:blip>
          <a:stretch>
            <a:fillRect/>
          </a:stretch>
        </p:blipFill>
        <p:spPr>
          <a:xfrm>
            <a:off x="197925" y="1507592"/>
            <a:ext cx="5002301" cy="22974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99"/>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87</a:t>
            </a:fld>
            <a:endParaRPr/>
          </a:p>
        </p:txBody>
      </p:sp>
      <p:sp>
        <p:nvSpPr>
          <p:cNvPr id="1080" name="Google Shape;1080;p99"/>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Carrosserie</a:t>
            </a:r>
            <a:endParaRPr/>
          </a:p>
        </p:txBody>
      </p:sp>
      <p:sp>
        <p:nvSpPr>
          <p:cNvPr id="1081" name="Google Shape;1081;p99"/>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JKL</a:t>
            </a:r>
            <a:endParaRPr sz="1800" b="0" i="0" u="none" strike="noStrike" cap="none">
              <a:solidFill>
                <a:srgbClr val="980000"/>
              </a:solidFill>
              <a:latin typeface="Arial"/>
              <a:ea typeface="Arial"/>
              <a:cs typeface="Arial"/>
              <a:sym typeface="Arial"/>
            </a:endParaRPr>
          </a:p>
        </p:txBody>
      </p:sp>
      <p:pic>
        <p:nvPicPr>
          <p:cNvPr id="1082" name="Google Shape;1082;p99"/>
          <p:cNvPicPr preferRelativeResize="0"/>
          <p:nvPr/>
        </p:nvPicPr>
        <p:blipFill rotWithShape="1">
          <a:blip r:embed="rId3">
            <a:alphaModFix/>
          </a:blip>
          <a:srcRect/>
          <a:stretch/>
        </p:blipFill>
        <p:spPr>
          <a:xfrm>
            <a:off x="8441426" y="71003"/>
            <a:ext cx="503800" cy="566275"/>
          </a:xfrm>
          <a:prstGeom prst="rect">
            <a:avLst/>
          </a:prstGeom>
          <a:noFill/>
          <a:ln>
            <a:noFill/>
          </a:ln>
        </p:spPr>
      </p:pic>
      <p:sp>
        <p:nvSpPr>
          <p:cNvPr id="1083" name="Google Shape;1083;p99"/>
          <p:cNvSpPr/>
          <p:nvPr/>
        </p:nvSpPr>
        <p:spPr>
          <a:xfrm>
            <a:off x="5307100" y="1386275"/>
            <a:ext cx="3714600" cy="284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600" b="1" i="0" u="sng" strike="noStrike" cap="none">
                <a:solidFill>
                  <a:srgbClr val="000000"/>
                </a:solidFill>
                <a:latin typeface="Arial"/>
                <a:ea typeface="Arial"/>
                <a:cs typeface="Arial"/>
                <a:sym typeface="Arial"/>
              </a:rPr>
              <a:t>Plaques latérales :</a:t>
            </a:r>
            <a:endParaRPr sz="1600" b="1" u="sng"/>
          </a:p>
          <a:p>
            <a:pPr marL="0" marR="0" lvl="0" indent="0" algn="l" rtl="0">
              <a:lnSpc>
                <a:spcPct val="100000"/>
              </a:lnSpc>
              <a:spcBef>
                <a:spcPts val="0"/>
              </a:spcBef>
              <a:spcAft>
                <a:spcPts val="0"/>
              </a:spcAft>
              <a:buNone/>
            </a:pPr>
            <a:endParaRPr sz="1600" b="1" u="sng"/>
          </a:p>
          <a:p>
            <a:pPr marL="0" marR="0" lvl="0" indent="0" algn="l" rtl="0">
              <a:lnSpc>
                <a:spcPct val="100000"/>
              </a:lnSpc>
              <a:spcBef>
                <a:spcPts val="0"/>
              </a:spcBef>
              <a:spcAft>
                <a:spcPts val="0"/>
              </a:spcAft>
              <a:buNone/>
            </a:pPr>
            <a:r>
              <a:rPr lang="fr-FR" sz="1600" b="0" i="0" u="none" strike="noStrike" cap="none">
                <a:solidFill>
                  <a:srgbClr val="000000"/>
                </a:solidFill>
                <a:latin typeface="Arial"/>
                <a:ea typeface="Arial"/>
                <a:cs typeface="Arial"/>
                <a:sym typeface="Arial"/>
              </a:rPr>
              <a:t>Matériau :</a:t>
            </a:r>
            <a:endParaRPr sz="1600"/>
          </a:p>
          <a:p>
            <a:pPr marL="0" marR="0" lvl="0" indent="-1016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1 pli de Carbone TeXtreme 12k 72g</a:t>
            </a:r>
            <a:endParaRPr sz="1600"/>
          </a:p>
          <a:p>
            <a:pPr marL="0" marR="0" lvl="0" indent="-1016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1 pli de verre taffetas 200g</a:t>
            </a:r>
            <a:endParaRPr sz="16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sz="1600"/>
          </a:p>
          <a:p>
            <a:pPr marL="0" marR="0" lvl="0" indent="-1016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Masse prévisionnelle : </a:t>
            </a:r>
            <a:r>
              <a:rPr lang="fr-FR" sz="1600"/>
              <a:t>0.2</a:t>
            </a:r>
            <a:r>
              <a:rPr lang="fr-FR" sz="1600" b="0" i="0" u="none" strike="noStrike" cap="none">
                <a:solidFill>
                  <a:srgbClr val="000000"/>
                </a:solidFill>
                <a:latin typeface="Arial"/>
                <a:ea typeface="Arial"/>
                <a:cs typeface="Arial"/>
                <a:sym typeface="Arial"/>
              </a:rPr>
              <a:t> kg</a:t>
            </a:r>
            <a:endParaRPr sz="16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sz="1600"/>
          </a:p>
          <a:p>
            <a:pPr marL="0" marR="0" lvl="0" indent="-10160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Arial"/>
                <a:ea typeface="Arial"/>
                <a:cs typeface="Arial"/>
                <a:sym typeface="Arial"/>
              </a:rPr>
              <a:t>Fournisseur : TeXtreme, </a:t>
            </a:r>
            <a:r>
              <a:rPr lang="fr-FR" sz="1600"/>
              <a:t>Carbone One</a:t>
            </a:r>
            <a:endParaRPr sz="1600"/>
          </a:p>
          <a:p>
            <a:pPr marL="457200" marR="0" lvl="0" indent="0" algn="l" rtl="0">
              <a:lnSpc>
                <a:spcPct val="100000"/>
              </a:lnSpc>
              <a:spcBef>
                <a:spcPts val="0"/>
              </a:spcBef>
              <a:spcAft>
                <a:spcPts val="0"/>
              </a:spcAft>
              <a:buNone/>
            </a:pPr>
            <a:endParaRPr sz="1600"/>
          </a:p>
          <a:p>
            <a:pPr marL="457200" marR="0" lvl="0" indent="0" algn="l" rtl="0">
              <a:lnSpc>
                <a:spcPct val="100000"/>
              </a:lnSpc>
              <a:spcBef>
                <a:spcPts val="0"/>
              </a:spcBef>
              <a:spcAft>
                <a:spcPts val="0"/>
              </a:spcAft>
              <a:buNone/>
            </a:pPr>
            <a:endParaRPr sz="1600"/>
          </a:p>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
            </a:r>
            <a:br>
              <a:rPr lang="fr-FR" sz="1400" b="0" i="0" u="none" strike="noStrike" cap="none">
                <a:solidFill>
                  <a:srgbClr val="000000"/>
                </a:solidFill>
                <a:latin typeface="Arial"/>
                <a:ea typeface="Arial"/>
                <a:cs typeface="Arial"/>
                <a:sym typeface="Arial"/>
              </a:rPr>
            </a:br>
            <a:r>
              <a:rPr lang="fr-FR" sz="1400" b="0" i="0" u="none" strike="noStrike" cap="none">
                <a:solidFill>
                  <a:srgbClr val="000000"/>
                </a:solidFill>
                <a:latin typeface="Arial"/>
                <a:ea typeface="Arial"/>
                <a:cs typeface="Arial"/>
                <a:sym typeface="Arial"/>
              </a:rPr>
              <a:t/>
            </a:r>
            <a:br>
              <a:rPr lang="fr-FR"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084" name="Google Shape;1084;p99"/>
          <p:cNvPicPr preferRelativeResize="0"/>
          <p:nvPr/>
        </p:nvPicPr>
        <p:blipFill>
          <a:blip r:embed="rId4">
            <a:alphaModFix/>
          </a:blip>
          <a:stretch>
            <a:fillRect/>
          </a:stretch>
        </p:blipFill>
        <p:spPr>
          <a:xfrm>
            <a:off x="124350" y="1560163"/>
            <a:ext cx="5084998" cy="23353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0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88</a:t>
            </a:fld>
            <a:endParaRPr/>
          </a:p>
        </p:txBody>
      </p:sp>
      <p:sp>
        <p:nvSpPr>
          <p:cNvPr id="1091" name="Google Shape;1091;p10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massique : carrosserie</a:t>
            </a:r>
            <a:endParaRPr/>
          </a:p>
        </p:txBody>
      </p:sp>
      <p:graphicFrame>
        <p:nvGraphicFramePr>
          <p:cNvPr id="1092" name="Google Shape;1092;p100"/>
          <p:cNvGraphicFramePr/>
          <p:nvPr/>
        </p:nvGraphicFramePr>
        <p:xfrm>
          <a:off x="1692525" y="1063525"/>
          <a:ext cx="3000000" cy="3000000"/>
        </p:xfrm>
        <a:graphic>
          <a:graphicData uri="http://schemas.openxmlformats.org/drawingml/2006/table">
            <a:tbl>
              <a:tblPr>
                <a:noFill/>
                <a:tableStyleId>{90B9E918-8BDE-4984-9B65-36D3A738EE51}</a:tableStyleId>
              </a:tblPr>
              <a:tblGrid>
                <a:gridCol w="1085850"/>
                <a:gridCol w="1085850"/>
                <a:gridCol w="1085850"/>
                <a:gridCol w="1085850"/>
                <a:gridCol w="1238250"/>
              </a:tblGrid>
              <a:tr h="209550">
                <a:tc>
                  <a:txBody>
                    <a:bodyPr/>
                    <a:lstStyle/>
                    <a:p>
                      <a:pPr marL="0" lvl="0" indent="0" algn="l" rtl="0">
                        <a:lnSpc>
                          <a:spcPct val="115000"/>
                        </a:lnSpc>
                        <a:spcBef>
                          <a:spcPts val="0"/>
                        </a:spcBef>
                        <a:spcAft>
                          <a:spcPts val="0"/>
                        </a:spcAft>
                        <a:buNone/>
                      </a:pPr>
                      <a:r>
                        <a:rPr lang="fr-FR" sz="1000" b="1"/>
                        <a:t>Pièce</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Vulcanix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Optimus (en 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différence</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fr-FR" sz="1000" b="1"/>
                        <a:t>Commentaires</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r>
              <a:tr h="200025">
                <a:tc>
                  <a:txBody>
                    <a:bodyPr/>
                    <a:lstStyle/>
                    <a:p>
                      <a:pPr marL="0" lvl="0" indent="0" algn="l" rtl="0">
                        <a:lnSpc>
                          <a:spcPct val="115000"/>
                        </a:lnSpc>
                        <a:spcBef>
                          <a:spcPts val="0"/>
                        </a:spcBef>
                        <a:spcAft>
                          <a:spcPts val="0"/>
                        </a:spcAft>
                        <a:buNone/>
                      </a:pPr>
                      <a:r>
                        <a:rPr lang="fr-FR" sz="1000"/>
                        <a:t>Nez</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4200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2700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fr-FR" sz="1000"/>
                        <a:t>-35,71%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si fibre de carbone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Ouies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3400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t>-100,00%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Plaques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1000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fr-FR" sz="1000"/>
                        <a:t>66,67%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Chapes Nez</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t>0,00%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Chapes Ouies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r" rtl="0">
                        <a:lnSpc>
                          <a:spcPct val="115000"/>
                        </a:lnSpc>
                        <a:spcBef>
                          <a:spcPts val="0"/>
                        </a:spcBef>
                        <a:spcAft>
                          <a:spcPts val="0"/>
                        </a:spcAft>
                        <a:buNone/>
                      </a:pPr>
                      <a:r>
                        <a:rPr lang="fr-FR" sz="1000"/>
                        <a:t>-100,00%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Fond plat</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4641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2000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-56,91%</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Pare-feu</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4070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2000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fr-FR" sz="1000"/>
                        <a:t>-50,86%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r" rtl="0">
                        <a:lnSpc>
                          <a:spcPct val="115000"/>
                        </a:lnSpc>
                        <a:spcBef>
                          <a:spcPts val="0"/>
                        </a:spcBef>
                        <a:spcAft>
                          <a:spcPts val="0"/>
                        </a:spcAft>
                        <a:buNone/>
                      </a:pPr>
                      <a:r>
                        <a:rPr lang="fr-FR" sz="1000" b="1"/>
                        <a:t>Total</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r" rtl="0">
                        <a:lnSpc>
                          <a:spcPct val="115000"/>
                        </a:lnSpc>
                        <a:spcBef>
                          <a:spcPts val="0"/>
                        </a:spcBef>
                        <a:spcAft>
                          <a:spcPts val="0"/>
                        </a:spcAft>
                        <a:buNone/>
                      </a:pPr>
                      <a:r>
                        <a:rPr lang="fr-FR" sz="1000"/>
                        <a:t>17031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7760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-54,44%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28575" marR="28575" marT="19050" marB="19050" anchor="b">
                    <a:lnT w="9525" cap="flat" cmpd="sng">
                      <a:solidFill>
                        <a:srgbClr val="000000"/>
                      </a:solidFill>
                      <a:prstDash val="solid"/>
                      <a:round/>
                      <a:headEnd type="none" w="sm" len="sm"/>
                      <a:tailEnd type="none" w="sm" len="sm"/>
                    </a:lnT>
                  </a:tcPr>
                </a:tc>
              </a:tr>
              <a:tr h="200025">
                <a:tc>
                  <a:txBody>
                    <a:bodyPr/>
                    <a:lstStyle/>
                    <a:p>
                      <a:pPr marL="0" lvl="0" indent="0" algn="r" rtl="0">
                        <a:lnSpc>
                          <a:spcPct val="115000"/>
                        </a:lnSpc>
                        <a:spcBef>
                          <a:spcPts val="0"/>
                        </a:spcBef>
                        <a:spcAft>
                          <a:spcPts val="0"/>
                        </a:spcAft>
                        <a:buNone/>
                      </a:pPr>
                      <a:r>
                        <a:rPr lang="fr-FR" sz="1000" b="1"/>
                        <a:t>Gain</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9271</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l" rtl="0">
                        <a:spcBef>
                          <a:spcPts val="0"/>
                        </a:spcBef>
                        <a:spcAft>
                          <a:spcPts val="0"/>
                        </a:spcAft>
                        <a:buNone/>
                      </a:pPr>
                      <a:endParaRPr/>
                    </a:p>
                  </a:txBody>
                  <a:tcPr marL="28575" marR="28575" marT="19050" marB="19050" anchor="b"/>
                </a:tc>
                <a:tc>
                  <a:txBody>
                    <a:bodyPr/>
                    <a:lstStyle/>
                    <a:p>
                      <a:pPr marL="0" lvl="0" indent="0" algn="l" rtl="0">
                        <a:spcBef>
                          <a:spcPts val="0"/>
                        </a:spcBef>
                        <a:spcAft>
                          <a:spcPts val="0"/>
                        </a:spcAft>
                        <a:buNone/>
                      </a:pPr>
                      <a:endParaRPr/>
                    </a:p>
                  </a:txBody>
                  <a:tcPr marL="28575" marR="28575" marT="19050" marB="19050" anchor="b"/>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01"/>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89</a:t>
            </a:fld>
            <a:endParaRPr/>
          </a:p>
        </p:txBody>
      </p:sp>
      <p:sp>
        <p:nvSpPr>
          <p:cNvPr id="1099" name="Google Shape;1099;p101"/>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Crash Box</a:t>
            </a:r>
            <a:endParaRPr/>
          </a:p>
        </p:txBody>
      </p:sp>
      <p:sp>
        <p:nvSpPr>
          <p:cNvPr id="1100" name="Google Shape;1100;p101"/>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solidFill>
                  <a:srgbClr val="980000"/>
                </a:solidFill>
              </a:rPr>
              <a:t>JKL</a:t>
            </a:r>
            <a:endParaRPr sz="1800" b="0" i="0" u="none" strike="noStrike" cap="none">
              <a:solidFill>
                <a:srgbClr val="980000"/>
              </a:solidFill>
              <a:latin typeface="Arial"/>
              <a:ea typeface="Arial"/>
              <a:cs typeface="Arial"/>
              <a:sym typeface="Arial"/>
            </a:endParaRPr>
          </a:p>
        </p:txBody>
      </p:sp>
      <p:sp>
        <p:nvSpPr>
          <p:cNvPr id="1101" name="Google Shape;1101;p101"/>
          <p:cNvSpPr txBox="1"/>
          <p:nvPr/>
        </p:nvSpPr>
        <p:spPr>
          <a:xfrm>
            <a:off x="5209309" y="1281545"/>
            <a:ext cx="3519055"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Nom du Produit : Boite à choc</a:t>
            </a:r>
            <a:endParaRPr/>
          </a:p>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Matériau : Mousse Dow Impaxx®</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Masse prévisionnelle : 700g</a:t>
            </a:r>
            <a:endParaRPr/>
          </a:p>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Fournisseur : Formula Seven (déjà 1 de réserve)</a:t>
            </a:r>
            <a:endParaRPr sz="1400" b="0" i="1" u="none" strike="noStrike" cap="none">
              <a:solidFill>
                <a:srgbClr val="000000"/>
              </a:solidFill>
              <a:latin typeface="Arial"/>
              <a:ea typeface="Arial"/>
              <a:cs typeface="Arial"/>
              <a:sym typeface="Arial"/>
            </a:endParaRPr>
          </a:p>
        </p:txBody>
      </p:sp>
      <p:pic>
        <p:nvPicPr>
          <p:cNvPr id="1102" name="Google Shape;1102;p101"/>
          <p:cNvPicPr preferRelativeResize="0"/>
          <p:nvPr/>
        </p:nvPicPr>
        <p:blipFill rotWithShape="1">
          <a:blip r:embed="rId3">
            <a:alphaModFix/>
          </a:blip>
          <a:srcRect/>
          <a:stretch/>
        </p:blipFill>
        <p:spPr>
          <a:xfrm>
            <a:off x="685800" y="1209675"/>
            <a:ext cx="3372798" cy="2733520"/>
          </a:xfrm>
          <a:prstGeom prst="rect">
            <a:avLst/>
          </a:prstGeom>
          <a:noFill/>
          <a:ln>
            <a:noFill/>
          </a:ln>
        </p:spPr>
      </p:pic>
      <p:pic>
        <p:nvPicPr>
          <p:cNvPr id="1103" name="Google Shape;1103;p101"/>
          <p:cNvPicPr preferRelativeResize="0"/>
          <p:nvPr/>
        </p:nvPicPr>
        <p:blipFill rotWithShape="1">
          <a:blip r:embed="rId4">
            <a:alphaModFix/>
          </a:blip>
          <a:srcRect/>
          <a:stretch/>
        </p:blipFill>
        <p:spPr>
          <a:xfrm>
            <a:off x="8441426" y="71003"/>
            <a:ext cx="503800" cy="566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body" idx="1"/>
          </p:nvPr>
        </p:nvSpPr>
        <p:spPr>
          <a:xfrm>
            <a:off x="4395845" y="806733"/>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b="0">
                <a:solidFill>
                  <a:srgbClr val="9900FF"/>
                </a:solidFill>
                <a:latin typeface="Arial"/>
                <a:ea typeface="Arial"/>
                <a:cs typeface="Arial"/>
                <a:sym typeface="Arial"/>
              </a:rPr>
              <a:t>Fonction Principale : Débrayer</a:t>
            </a:r>
            <a:endParaRPr sz="2400" b="0">
              <a:solidFill>
                <a:srgbClr val="9900FF"/>
              </a:solidFill>
              <a:latin typeface="Arial"/>
              <a:ea typeface="Arial"/>
              <a:cs typeface="Arial"/>
              <a:sym typeface="Arial"/>
            </a:endParaRPr>
          </a:p>
          <a:p>
            <a:pPr marL="0" lvl="0" indent="0" algn="l" rtl="0">
              <a:spcBef>
                <a:spcPts val="560"/>
              </a:spcBef>
              <a:spcAft>
                <a:spcPts val="0"/>
              </a:spcAft>
              <a:buClr>
                <a:srgbClr val="000000"/>
              </a:buClr>
              <a:buSzPts val="2800"/>
              <a:buFont typeface="Arial"/>
              <a:buNone/>
            </a:pPr>
            <a:r>
              <a:rPr lang="fr-FR" sz="2400" b="0">
                <a:solidFill>
                  <a:schemeClr val="accent5"/>
                </a:solidFill>
                <a:latin typeface="Arial"/>
                <a:ea typeface="Arial"/>
                <a:cs typeface="Arial"/>
                <a:sym typeface="Arial"/>
              </a:rPr>
              <a:t>Objectif :</a:t>
            </a:r>
            <a:r>
              <a:rPr lang="fr-FR" sz="2400" b="0">
                <a:solidFill>
                  <a:srgbClr val="000000"/>
                </a:solidFill>
                <a:latin typeface="Arial"/>
                <a:ea typeface="Arial"/>
                <a:cs typeface="Arial"/>
                <a:sym typeface="Arial"/>
              </a:rPr>
              <a:t> </a:t>
            </a:r>
            <a:endParaRPr sz="2400" b="0">
              <a:solidFill>
                <a:srgbClr val="000000"/>
              </a:solidFill>
              <a:latin typeface="Arial"/>
              <a:ea typeface="Arial"/>
              <a:cs typeface="Arial"/>
              <a:sym typeface="Arial"/>
            </a:endParaRPr>
          </a:p>
          <a:p>
            <a:pPr marL="457200" lvl="0" indent="-342900" algn="l" rtl="0">
              <a:spcBef>
                <a:spcPts val="560"/>
              </a:spcBef>
              <a:spcAft>
                <a:spcPts val="0"/>
              </a:spcAft>
              <a:buClr>
                <a:srgbClr val="000000"/>
              </a:buClr>
              <a:buSzPts val="1800"/>
              <a:buChar char="•"/>
            </a:pPr>
            <a:r>
              <a:rPr lang="fr-FR" sz="1800" b="0">
                <a:solidFill>
                  <a:srgbClr val="000000"/>
                </a:solidFill>
                <a:latin typeface="Arial"/>
                <a:ea typeface="Arial"/>
                <a:cs typeface="Arial"/>
                <a:sym typeface="Arial"/>
              </a:rPr>
              <a:t>Gain de masse</a:t>
            </a:r>
            <a:endParaRPr sz="1800" b="0">
              <a:solidFill>
                <a:srgbClr val="000000"/>
              </a:solidFill>
              <a:latin typeface="Arial"/>
              <a:ea typeface="Arial"/>
              <a:cs typeface="Arial"/>
              <a:sym typeface="Arial"/>
            </a:endParaRPr>
          </a:p>
          <a:p>
            <a:pPr marL="457200" lvl="0" indent="-342900" algn="l" rtl="0">
              <a:spcBef>
                <a:spcPts val="560"/>
              </a:spcBef>
              <a:spcAft>
                <a:spcPts val="0"/>
              </a:spcAft>
              <a:buClr>
                <a:srgbClr val="000000"/>
              </a:buClr>
              <a:buSzPts val="1800"/>
              <a:buFont typeface="Arial"/>
              <a:buChar char="•"/>
            </a:pPr>
            <a:r>
              <a:rPr lang="fr-FR" sz="1800" b="0">
                <a:solidFill>
                  <a:srgbClr val="000000"/>
                </a:solidFill>
                <a:latin typeface="Arial"/>
                <a:ea typeface="Arial"/>
                <a:cs typeface="Arial"/>
                <a:sym typeface="Arial"/>
              </a:rPr>
              <a:t>Rendre la commande plus ergonomique</a:t>
            </a:r>
            <a:endParaRPr sz="1800" b="0">
              <a:solidFill>
                <a:srgbClr val="000000"/>
              </a:solidFill>
              <a:latin typeface="Arial"/>
              <a:ea typeface="Arial"/>
              <a:cs typeface="Arial"/>
              <a:sym typeface="Arial"/>
            </a:endParaRPr>
          </a:p>
          <a:p>
            <a:pPr marL="457200" lvl="0" indent="-342900" algn="l" rtl="0">
              <a:spcBef>
                <a:spcPts val="560"/>
              </a:spcBef>
              <a:spcAft>
                <a:spcPts val="0"/>
              </a:spcAft>
              <a:buClr>
                <a:srgbClr val="000000"/>
              </a:buClr>
              <a:buSzPts val="1800"/>
              <a:buFont typeface="Arial"/>
              <a:buChar char="•"/>
            </a:pPr>
            <a:r>
              <a:rPr lang="fr-FR" sz="1800" b="0">
                <a:solidFill>
                  <a:srgbClr val="000000"/>
                </a:solidFill>
                <a:latin typeface="Arial"/>
                <a:ea typeface="Arial"/>
                <a:cs typeface="Arial"/>
                <a:sym typeface="Arial"/>
              </a:rPr>
              <a:t>Facile à réaliser</a:t>
            </a:r>
            <a:endParaRPr sz="1800">
              <a:solidFill>
                <a:srgbClr val="000000"/>
              </a:solidFill>
              <a:latin typeface="Arial"/>
              <a:ea typeface="Arial"/>
              <a:cs typeface="Arial"/>
              <a:sym typeface="Arial"/>
            </a:endParaRPr>
          </a:p>
          <a:p>
            <a:pPr marL="0" lvl="0" indent="0" algn="l" rtl="0">
              <a:spcBef>
                <a:spcPts val="560"/>
              </a:spcBef>
              <a:spcAft>
                <a:spcPts val="0"/>
              </a:spcAft>
              <a:buNone/>
            </a:pPr>
            <a:r>
              <a:rPr lang="fr-FR" sz="2400" b="0">
                <a:solidFill>
                  <a:schemeClr val="accent4"/>
                </a:solidFill>
                <a:latin typeface="Arial"/>
                <a:ea typeface="Arial"/>
                <a:cs typeface="Arial"/>
                <a:sym typeface="Arial"/>
              </a:rPr>
              <a:t>Fait : </a:t>
            </a:r>
            <a:endParaRPr sz="2400" b="0">
              <a:solidFill>
                <a:schemeClr val="accent4"/>
              </a:solidFill>
              <a:latin typeface="Arial"/>
              <a:ea typeface="Arial"/>
              <a:cs typeface="Arial"/>
              <a:sym typeface="Arial"/>
            </a:endParaRPr>
          </a:p>
          <a:p>
            <a:pPr marL="457200" lvl="0" indent="-342900" algn="l" rtl="0">
              <a:spcBef>
                <a:spcPts val="560"/>
              </a:spcBef>
              <a:spcAft>
                <a:spcPts val="0"/>
              </a:spcAft>
              <a:buClr>
                <a:srgbClr val="000000"/>
              </a:buClr>
              <a:buSzPts val="1800"/>
              <a:buChar char="•"/>
            </a:pPr>
            <a:r>
              <a:rPr lang="fr-FR" sz="1800" b="0">
                <a:solidFill>
                  <a:srgbClr val="000000"/>
                </a:solidFill>
                <a:latin typeface="Arial"/>
                <a:ea typeface="Arial"/>
                <a:cs typeface="Arial"/>
                <a:sym typeface="Arial"/>
              </a:rPr>
              <a:t>Dimensionnement</a:t>
            </a:r>
            <a:endParaRPr sz="1800" b="0">
              <a:solidFill>
                <a:srgbClr val="000000"/>
              </a:solidFill>
              <a:latin typeface="Arial"/>
              <a:ea typeface="Arial"/>
              <a:cs typeface="Arial"/>
              <a:sym typeface="Arial"/>
            </a:endParaRPr>
          </a:p>
          <a:p>
            <a:pPr marL="457200" lvl="0" indent="-342900" algn="l" rtl="0">
              <a:spcBef>
                <a:spcPts val="560"/>
              </a:spcBef>
              <a:spcAft>
                <a:spcPts val="0"/>
              </a:spcAft>
              <a:buClr>
                <a:srgbClr val="000000"/>
              </a:buClr>
              <a:buSzPts val="1800"/>
              <a:buFont typeface="Arial"/>
              <a:buChar char="•"/>
            </a:pPr>
            <a:r>
              <a:rPr lang="fr-FR" sz="1800" b="0">
                <a:solidFill>
                  <a:srgbClr val="000000"/>
                </a:solidFill>
                <a:latin typeface="Arial"/>
                <a:ea typeface="Arial"/>
                <a:cs typeface="Arial"/>
                <a:sym typeface="Arial"/>
              </a:rPr>
              <a:t>Conception</a:t>
            </a:r>
            <a:endParaRPr sz="1800" b="0">
              <a:solidFill>
                <a:srgbClr val="000000"/>
              </a:solidFill>
              <a:latin typeface="Arial"/>
              <a:ea typeface="Arial"/>
              <a:cs typeface="Arial"/>
              <a:sym typeface="Arial"/>
            </a:endParaRPr>
          </a:p>
          <a:p>
            <a:pPr marL="0" lvl="0" indent="0" algn="l" rtl="0">
              <a:spcBef>
                <a:spcPts val="560"/>
              </a:spcBef>
              <a:spcAft>
                <a:spcPts val="0"/>
              </a:spcAft>
              <a:buClr>
                <a:srgbClr val="000000"/>
              </a:buClr>
              <a:buSzPts val="2800"/>
              <a:buFont typeface="Arial"/>
              <a:buNone/>
            </a:pPr>
            <a:r>
              <a:rPr lang="fr-FR" sz="2400" b="0">
                <a:solidFill>
                  <a:srgbClr val="FF0000"/>
                </a:solidFill>
                <a:latin typeface="Arial"/>
                <a:ea typeface="Arial"/>
                <a:cs typeface="Arial"/>
                <a:sym typeface="Arial"/>
              </a:rPr>
              <a:t>Reste à faire :</a:t>
            </a:r>
            <a:r>
              <a:rPr lang="fr-FR" sz="2400" b="0">
                <a:solidFill>
                  <a:srgbClr val="000000"/>
                </a:solidFill>
                <a:latin typeface="Arial"/>
                <a:ea typeface="Arial"/>
                <a:cs typeface="Arial"/>
                <a:sym typeface="Arial"/>
              </a:rPr>
              <a:t> </a:t>
            </a:r>
            <a:endParaRPr sz="2400" b="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Char char="•"/>
            </a:pPr>
            <a:r>
              <a:rPr lang="fr-FR" sz="1800" b="0">
                <a:solidFill>
                  <a:srgbClr val="000000"/>
                </a:solidFill>
                <a:latin typeface="Arial"/>
                <a:ea typeface="Arial"/>
                <a:cs typeface="Arial"/>
                <a:sym typeface="Arial"/>
              </a:rPr>
              <a:t>Tester la protection anti-usure du câble</a:t>
            </a:r>
            <a:endParaRPr sz="1800" b="0">
              <a:solidFill>
                <a:srgbClr val="000000"/>
              </a:solidFill>
              <a:latin typeface="Arial"/>
              <a:ea typeface="Arial"/>
              <a:cs typeface="Arial"/>
              <a:sym typeface="Arial"/>
            </a:endParaRPr>
          </a:p>
          <a:p>
            <a:pPr marL="0" lvl="0" indent="0" algn="l" rtl="0">
              <a:spcBef>
                <a:spcPts val="560"/>
              </a:spcBef>
              <a:spcAft>
                <a:spcPts val="0"/>
              </a:spcAft>
              <a:buNone/>
            </a:pPr>
            <a:endParaRPr/>
          </a:p>
          <a:p>
            <a:pPr marL="0" lvl="0" indent="0" algn="l" rtl="0">
              <a:spcBef>
                <a:spcPts val="560"/>
              </a:spcBef>
              <a:spcAft>
                <a:spcPts val="0"/>
              </a:spcAft>
              <a:buNone/>
            </a:pPr>
            <a:endParaRPr/>
          </a:p>
        </p:txBody>
      </p:sp>
      <p:sp>
        <p:nvSpPr>
          <p:cNvPr id="188" name="Google Shape;188;p2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a:t>
            </a:fld>
            <a:endParaRPr/>
          </a:p>
        </p:txBody>
      </p:sp>
      <p:sp>
        <p:nvSpPr>
          <p:cNvPr id="189" name="Google Shape;189;p21"/>
          <p:cNvSpPr txBox="1">
            <a:spLocks noGrp="1"/>
          </p:cNvSpPr>
          <p:nvPr>
            <p:ph type="title"/>
          </p:nvPr>
        </p:nvSpPr>
        <p:spPr>
          <a:xfrm>
            <a:off x="0" y="566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a:solidFill>
                  <a:schemeClr val="accent1"/>
                </a:solidFill>
              </a:rPr>
              <a:t>Retour sur poignée d’embrayage</a:t>
            </a:r>
            <a:endParaRPr/>
          </a:p>
        </p:txBody>
      </p:sp>
      <p:pic>
        <p:nvPicPr>
          <p:cNvPr id="190" name="Google Shape;190;p21"/>
          <p:cNvPicPr preferRelativeResize="0"/>
          <p:nvPr/>
        </p:nvPicPr>
        <p:blipFill rotWithShape="1">
          <a:blip r:embed="rId3">
            <a:alphaModFix/>
          </a:blip>
          <a:srcRect l="9771" r="22747"/>
          <a:stretch/>
        </p:blipFill>
        <p:spPr>
          <a:xfrm>
            <a:off x="435900" y="867425"/>
            <a:ext cx="3320023" cy="32644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02"/>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00"/>
              <a:buNone/>
            </a:pPr>
            <a:fld id="{00000000-1234-1234-1234-123412341234}" type="slidenum">
              <a:rPr lang="fr-FR"/>
              <a:t>90</a:t>
            </a:fld>
            <a:endParaRPr/>
          </a:p>
        </p:txBody>
      </p:sp>
      <p:sp>
        <p:nvSpPr>
          <p:cNvPr id="1109" name="Google Shape;1109;p102"/>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10404"/>
              </a:buClr>
              <a:buSzPts val="2800"/>
              <a:buFont typeface="Corbel"/>
              <a:buNone/>
            </a:pPr>
            <a:r>
              <a:rPr lang="fr-FR">
                <a:solidFill>
                  <a:srgbClr val="C00000"/>
                </a:solidFill>
              </a:rPr>
              <a:t>La pushbar</a:t>
            </a:r>
            <a:endParaRPr>
              <a:solidFill>
                <a:srgbClr val="C00000"/>
              </a:solidFill>
            </a:endParaRPr>
          </a:p>
        </p:txBody>
      </p:sp>
      <p:sp>
        <p:nvSpPr>
          <p:cNvPr id="1110" name="Google Shape;1110;p102"/>
          <p:cNvSpPr txBox="1"/>
          <p:nvPr/>
        </p:nvSpPr>
        <p:spPr>
          <a:xfrm>
            <a:off x="5239628" y="1847850"/>
            <a:ext cx="3519055"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1" i="0" u="none" strike="noStrike" cap="none">
                <a:solidFill>
                  <a:srgbClr val="000000"/>
                </a:solidFill>
              </a:rPr>
              <a:t>Matériau :</a:t>
            </a:r>
            <a:r>
              <a:rPr lang="fr-FR" sz="1400" b="0" i="0" u="none" strike="noStrike" cap="none">
                <a:solidFill>
                  <a:srgbClr val="000000"/>
                </a:solidFill>
                <a:latin typeface="Arial"/>
                <a:ea typeface="Arial"/>
                <a:cs typeface="Arial"/>
                <a:sym typeface="Arial"/>
              </a:rPr>
              <a:t> Acier</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rPr>
              <a:t>Partenaire concerné :</a:t>
            </a:r>
            <a:r>
              <a:rPr lang="fr-FR" sz="1400" b="0" i="0" u="none" strike="noStrike" cap="none">
                <a:solidFill>
                  <a:srgbClr val="000000"/>
                </a:solidFill>
                <a:latin typeface="Arial"/>
                <a:ea typeface="Arial"/>
                <a:cs typeface="Arial"/>
                <a:sym typeface="Arial"/>
              </a:rPr>
              <a:t>  La Giraudière</a:t>
            </a:r>
            <a:endParaRPr sz="1400" b="0" i="0" u="none" strike="noStrike" cap="none">
              <a:solidFill>
                <a:srgbClr val="000000"/>
              </a:solidFill>
              <a:latin typeface="Arial"/>
              <a:ea typeface="Arial"/>
              <a:cs typeface="Arial"/>
              <a:sym typeface="Arial"/>
            </a:endParaRPr>
          </a:p>
        </p:txBody>
      </p:sp>
      <p:sp>
        <p:nvSpPr>
          <p:cNvPr id="1111" name="Google Shape;1111;p102"/>
          <p:cNvSpPr txBox="1"/>
          <p:nvPr/>
        </p:nvSpPr>
        <p:spPr>
          <a:xfrm>
            <a:off x="562175" y="1780425"/>
            <a:ext cx="3857700" cy="65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FF00"/>
              </a:solidFill>
              <a:latin typeface="Arial"/>
              <a:ea typeface="Arial"/>
              <a:cs typeface="Arial"/>
              <a:sym typeface="Arial"/>
            </a:endParaRPr>
          </a:p>
        </p:txBody>
      </p:sp>
      <p:pic>
        <p:nvPicPr>
          <p:cNvPr id="1112" name="Google Shape;1112;p102"/>
          <p:cNvPicPr preferRelativeResize="0"/>
          <p:nvPr/>
        </p:nvPicPr>
        <p:blipFill>
          <a:blip r:embed="rId3">
            <a:alphaModFix/>
          </a:blip>
          <a:stretch>
            <a:fillRect/>
          </a:stretch>
        </p:blipFill>
        <p:spPr>
          <a:xfrm>
            <a:off x="351675" y="918845"/>
            <a:ext cx="4563026" cy="3305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03"/>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00"/>
              <a:buNone/>
            </a:pPr>
            <a:fld id="{00000000-1234-1234-1234-123412341234}" type="slidenum">
              <a:rPr lang="fr-FR"/>
              <a:t>91</a:t>
            </a:fld>
            <a:endParaRPr/>
          </a:p>
        </p:txBody>
      </p:sp>
      <p:sp>
        <p:nvSpPr>
          <p:cNvPr id="1118" name="Google Shape;1118;p103"/>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10404"/>
              </a:buClr>
              <a:buSzPts val="2800"/>
              <a:buFont typeface="Corbel"/>
              <a:buNone/>
            </a:pPr>
            <a:r>
              <a:rPr lang="fr-FR">
                <a:solidFill>
                  <a:srgbClr val="C00000"/>
                </a:solidFill>
              </a:rPr>
              <a:t>La pushbar</a:t>
            </a:r>
            <a:endParaRPr>
              <a:solidFill>
                <a:srgbClr val="C00000"/>
              </a:solidFill>
            </a:endParaRPr>
          </a:p>
        </p:txBody>
      </p:sp>
      <p:sp>
        <p:nvSpPr>
          <p:cNvPr id="1119" name="Google Shape;1119;p103"/>
          <p:cNvSpPr txBox="1"/>
          <p:nvPr/>
        </p:nvSpPr>
        <p:spPr>
          <a:xfrm>
            <a:off x="427503" y="2933753"/>
            <a:ext cx="4278968"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000" b="1" i="0" u="none" strike="noStrike" cap="none">
                <a:solidFill>
                  <a:srgbClr val="000000"/>
                </a:solidFill>
                <a:latin typeface="Arial"/>
                <a:ea typeface="Arial"/>
                <a:cs typeface="Arial"/>
                <a:sym typeface="Arial"/>
              </a:rPr>
              <a:t>Nom du produit : </a:t>
            </a:r>
            <a:r>
              <a:rPr lang="fr-FR" sz="1000" b="0" i="0" u="none" strike="noStrike" cap="none">
                <a:solidFill>
                  <a:srgbClr val="000000"/>
                </a:solidFill>
                <a:latin typeface="Arial"/>
                <a:ea typeface="Arial"/>
                <a:cs typeface="Arial"/>
                <a:sym typeface="Arial"/>
              </a:rPr>
              <a:t>Roulette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000" b="1" i="0" u="none" strike="noStrike" cap="none">
                <a:solidFill>
                  <a:srgbClr val="000000"/>
                </a:solidFill>
                <a:latin typeface="Arial"/>
                <a:ea typeface="Arial"/>
                <a:cs typeface="Arial"/>
                <a:sym typeface="Arial"/>
              </a:rPr>
              <a:t>Cout : </a:t>
            </a:r>
            <a:r>
              <a:rPr lang="fr-FR" sz="1000" b="0" i="0" u="none" strike="noStrike" cap="none">
                <a:solidFill>
                  <a:srgbClr val="000000"/>
                </a:solidFill>
                <a:latin typeface="Arial"/>
                <a:ea typeface="Arial"/>
                <a:cs typeface="Arial"/>
                <a:sym typeface="Arial"/>
              </a:rPr>
              <a:t>7€</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000" b="1" i="0" u="none" strike="noStrike" cap="none">
                <a:solidFill>
                  <a:srgbClr val="000000"/>
                </a:solidFill>
                <a:latin typeface="Arial"/>
                <a:ea typeface="Arial"/>
                <a:cs typeface="Arial"/>
                <a:sym typeface="Arial"/>
              </a:rPr>
              <a:t>Quantité : </a:t>
            </a:r>
            <a:r>
              <a:rPr lang="fr-FR" sz="1000" b="0" i="0" u="none" strike="noStrike" cap="none">
                <a:solidFill>
                  <a:srgbClr val="000000"/>
                </a:solidFill>
                <a:latin typeface="Arial"/>
                <a:ea typeface="Arial"/>
                <a:cs typeface="Arial"/>
                <a:sym typeface="Arial"/>
              </a:rPr>
              <a:t>2</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000" b="1" i="0" u="none" strike="noStrike" cap="none">
                <a:solidFill>
                  <a:srgbClr val="000000"/>
                </a:solidFill>
                <a:latin typeface="Arial"/>
                <a:ea typeface="Arial"/>
                <a:cs typeface="Arial"/>
                <a:sym typeface="Arial"/>
              </a:rPr>
              <a:t>Masse : </a:t>
            </a:r>
            <a:r>
              <a:rPr lang="fr-FR" sz="1000" b="0" i="0" u="none" strike="noStrike" cap="none">
                <a:solidFill>
                  <a:srgbClr val="000000"/>
                </a:solidFill>
                <a:latin typeface="Arial"/>
                <a:ea typeface="Arial"/>
                <a:cs typeface="Arial"/>
                <a:sym typeface="Arial"/>
              </a:rPr>
              <a:t>non précisé</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000" b="1" i="0" u="none" strike="noStrike" cap="none">
                <a:solidFill>
                  <a:srgbClr val="000000"/>
                </a:solidFill>
                <a:latin typeface="Arial"/>
                <a:ea typeface="Arial"/>
                <a:cs typeface="Arial"/>
                <a:sym typeface="Arial"/>
              </a:rPr>
              <a:t>Fournisseur : </a:t>
            </a:r>
            <a:r>
              <a:rPr lang="fr-FR" sz="1000" b="0" i="0" u="none" strike="noStrike" cap="none">
                <a:solidFill>
                  <a:srgbClr val="000000"/>
                </a:solidFill>
                <a:latin typeface="Arial"/>
                <a:ea typeface="Arial"/>
                <a:cs typeface="Arial"/>
                <a:sym typeface="Arial"/>
              </a:rPr>
              <a:t>roue-et-roulette.com</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000" b="1" i="0" u="none" strike="noStrike" cap="none">
                <a:solidFill>
                  <a:srgbClr val="000000"/>
                </a:solidFill>
                <a:latin typeface="Arial"/>
                <a:ea typeface="Arial"/>
                <a:cs typeface="Arial"/>
                <a:sym typeface="Arial"/>
              </a:rPr>
              <a:t>Temps d’appro (si connu) : </a:t>
            </a:r>
            <a:r>
              <a:rPr lang="fr-FR" sz="1000" b="0" i="0" u="none" strike="noStrike" cap="none">
                <a:solidFill>
                  <a:srgbClr val="000000"/>
                </a:solidFill>
                <a:latin typeface="Arial"/>
                <a:ea typeface="Arial"/>
                <a:cs typeface="Arial"/>
                <a:sym typeface="Arial"/>
              </a:rPr>
              <a:t>48h</a:t>
            </a:r>
            <a:endParaRPr/>
          </a:p>
        </p:txBody>
      </p:sp>
      <p:pic>
        <p:nvPicPr>
          <p:cNvPr id="1120" name="Google Shape;1120;p103"/>
          <p:cNvPicPr preferRelativeResize="0"/>
          <p:nvPr/>
        </p:nvPicPr>
        <p:blipFill rotWithShape="1">
          <a:blip r:embed="rId3">
            <a:alphaModFix/>
          </a:blip>
          <a:srcRect/>
          <a:stretch/>
        </p:blipFill>
        <p:spPr>
          <a:xfrm>
            <a:off x="629770" y="905658"/>
            <a:ext cx="1969996" cy="1803977"/>
          </a:xfrm>
          <a:prstGeom prst="rect">
            <a:avLst/>
          </a:prstGeom>
          <a:noFill/>
          <a:ln>
            <a:noFill/>
          </a:ln>
        </p:spPr>
      </p:pic>
      <p:sp>
        <p:nvSpPr>
          <p:cNvPr id="1121" name="Google Shape;1121;p103"/>
          <p:cNvSpPr txBox="1"/>
          <p:nvPr/>
        </p:nvSpPr>
        <p:spPr>
          <a:xfrm>
            <a:off x="5386924" y="899705"/>
            <a:ext cx="3519055"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Nom du produit : </a:t>
            </a:r>
            <a:r>
              <a:rPr lang="fr-FR" sz="1400" b="0" i="0" u="none" strike="noStrike" cap="none">
                <a:solidFill>
                  <a:srgbClr val="000000"/>
                </a:solidFill>
                <a:latin typeface="Arial"/>
                <a:ea typeface="Arial"/>
                <a:cs typeface="Arial"/>
                <a:sym typeface="Arial"/>
              </a:rPr>
              <a:t>Extincteur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Cout : </a:t>
            </a:r>
            <a:r>
              <a:rPr lang="fr-FR" sz="1400" b="0" i="0" u="none" strike="noStrike" cap="none">
                <a:solidFill>
                  <a:srgbClr val="000000"/>
                </a:solidFill>
                <a:latin typeface="Arial"/>
                <a:ea typeface="Arial"/>
                <a:cs typeface="Arial"/>
                <a:sym typeface="Arial"/>
              </a:rPr>
              <a:t>14€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Quantité </a:t>
            </a:r>
            <a:r>
              <a:rPr lang="fr-FR" sz="1400" b="0" i="0" u="none" strike="noStrike" cap="none">
                <a:solidFill>
                  <a:srgbClr val="000000"/>
                </a:solidFill>
                <a:latin typeface="Arial"/>
                <a:ea typeface="Arial"/>
                <a:cs typeface="Arial"/>
                <a:sym typeface="Arial"/>
              </a:rPr>
              <a:t>: 1 </a:t>
            </a:r>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Masse : </a:t>
            </a:r>
            <a:r>
              <a:rPr lang="fr-FR" sz="1400" b="0" i="0" u="none" strike="noStrike" cap="none">
                <a:solidFill>
                  <a:srgbClr val="000000"/>
                </a:solidFill>
                <a:latin typeface="Arial"/>
                <a:ea typeface="Arial"/>
                <a:cs typeface="Arial"/>
                <a:sym typeface="Arial"/>
              </a:rPr>
              <a:t>2kg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Fournisseur : </a:t>
            </a:r>
            <a:r>
              <a:rPr lang="fr-FR" sz="1400" b="0" i="0" u="none" strike="noStrike" cap="none">
                <a:solidFill>
                  <a:srgbClr val="000000"/>
                </a:solidFill>
                <a:latin typeface="Arial"/>
                <a:ea typeface="Arial"/>
                <a:cs typeface="Arial"/>
                <a:sym typeface="Arial"/>
              </a:rPr>
              <a:t>directextincteur.com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Temps d’appro (si connu) : </a:t>
            </a:r>
            <a:r>
              <a:rPr lang="fr-FR" sz="1400" b="0" i="0" u="none" strike="noStrike" cap="none">
                <a:solidFill>
                  <a:srgbClr val="000000"/>
                </a:solidFill>
                <a:latin typeface="Arial"/>
                <a:ea typeface="Arial"/>
                <a:cs typeface="Arial"/>
                <a:sym typeface="Arial"/>
              </a:rPr>
              <a:t>Moins d'une semaine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122" name="Google Shape;1122;p103"/>
          <p:cNvPicPr preferRelativeResize="0"/>
          <p:nvPr/>
        </p:nvPicPr>
        <p:blipFill rotWithShape="1">
          <a:blip r:embed="rId4">
            <a:alphaModFix/>
          </a:blip>
          <a:srcRect/>
          <a:stretch/>
        </p:blipFill>
        <p:spPr>
          <a:xfrm>
            <a:off x="3448342" y="807789"/>
            <a:ext cx="1627888" cy="380369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04"/>
          <p:cNvSpPr txBox="1">
            <a:spLocks noGrp="1"/>
          </p:cNvSpPr>
          <p:nvPr>
            <p:ph type="body" idx="1"/>
          </p:nvPr>
        </p:nvSpPr>
        <p:spPr>
          <a:xfrm>
            <a:off x="254550" y="833850"/>
            <a:ext cx="8634900" cy="3475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Clr>
                <a:schemeClr val="dk1"/>
              </a:buClr>
              <a:buSzPts val="1100"/>
              <a:buFont typeface="Arial"/>
              <a:buNone/>
            </a:pPr>
            <a:r>
              <a:rPr lang="fr-FR" sz="2400">
                <a:solidFill>
                  <a:srgbClr val="9900FF"/>
                </a:solidFill>
              </a:rPr>
              <a:t>Fonction Principale :</a:t>
            </a:r>
            <a:r>
              <a:rPr lang="fr-FR" sz="2400" b="0">
                <a:solidFill>
                  <a:srgbClr val="9900FF"/>
                </a:solidFill>
              </a:rPr>
              <a:t> Déportance à bas poids</a:t>
            </a:r>
            <a:endParaRPr sz="2400" b="0">
              <a:solidFill>
                <a:srgbClr val="9900FF"/>
              </a:solidFill>
            </a:endParaRPr>
          </a:p>
          <a:p>
            <a:pPr marL="0" lvl="0" indent="0" algn="l" rtl="0">
              <a:spcBef>
                <a:spcPts val="560"/>
              </a:spcBef>
              <a:spcAft>
                <a:spcPts val="0"/>
              </a:spcAft>
              <a:buClr>
                <a:schemeClr val="dk1"/>
              </a:buClr>
              <a:buSzPts val="2800"/>
              <a:buFont typeface="Arial"/>
              <a:buNone/>
            </a:pPr>
            <a:r>
              <a:rPr lang="fr-FR" sz="2400">
                <a:solidFill>
                  <a:schemeClr val="accent5"/>
                </a:solidFill>
              </a:rPr>
              <a:t>Objectif :</a:t>
            </a:r>
            <a:r>
              <a:rPr lang="fr-FR" sz="2400"/>
              <a:t> </a:t>
            </a:r>
            <a:endParaRPr sz="2400"/>
          </a:p>
          <a:p>
            <a:pPr marL="457200" lvl="0" indent="-342900" algn="l" rtl="0">
              <a:spcBef>
                <a:spcPts val="560"/>
              </a:spcBef>
              <a:spcAft>
                <a:spcPts val="0"/>
              </a:spcAft>
              <a:buSzPts val="1800"/>
              <a:buFont typeface="Corbel"/>
              <a:buChar char="•"/>
            </a:pPr>
            <a:r>
              <a:rPr lang="fr-FR" sz="1800" b="0"/>
              <a:t>Diffuseur (Fond plat)</a:t>
            </a:r>
            <a:endParaRPr sz="1800" b="0"/>
          </a:p>
          <a:p>
            <a:pPr marL="457200" lvl="0" indent="-342900" algn="l" rtl="0">
              <a:spcBef>
                <a:spcPts val="560"/>
              </a:spcBef>
              <a:spcAft>
                <a:spcPts val="0"/>
              </a:spcAft>
              <a:buSzPts val="1800"/>
              <a:buFont typeface="Corbel"/>
              <a:buChar char="•"/>
            </a:pPr>
            <a:r>
              <a:rPr lang="fr-FR" sz="1800" b="0"/>
              <a:t>Aile arrière</a:t>
            </a:r>
            <a:endParaRPr sz="1800" b="0"/>
          </a:p>
          <a:p>
            <a:pPr marL="457200" lvl="0" indent="-342900" algn="l" rtl="0">
              <a:spcBef>
                <a:spcPts val="560"/>
              </a:spcBef>
              <a:spcAft>
                <a:spcPts val="0"/>
              </a:spcAft>
              <a:buSzPts val="1800"/>
              <a:buFont typeface="Corbel"/>
              <a:buChar char="•"/>
            </a:pPr>
            <a:r>
              <a:rPr lang="fr-FR" sz="1800" b="0"/>
              <a:t>Aile antérieure</a:t>
            </a:r>
            <a:endParaRPr sz="1800" b="0"/>
          </a:p>
          <a:p>
            <a:pPr marL="0" lvl="0" indent="0" algn="l" rtl="0">
              <a:spcBef>
                <a:spcPts val="560"/>
              </a:spcBef>
              <a:spcAft>
                <a:spcPts val="0"/>
              </a:spcAft>
              <a:buClr>
                <a:schemeClr val="dk1"/>
              </a:buClr>
              <a:buSzPts val="1100"/>
              <a:buFont typeface="Arial"/>
              <a:buNone/>
            </a:pPr>
            <a:r>
              <a:rPr lang="fr-FR" sz="2400">
                <a:solidFill>
                  <a:schemeClr val="accent4"/>
                </a:solidFill>
              </a:rPr>
              <a:t>Fait : </a:t>
            </a:r>
            <a:endParaRPr sz="2400">
              <a:solidFill>
                <a:schemeClr val="accent4"/>
              </a:solidFill>
            </a:endParaRPr>
          </a:p>
          <a:p>
            <a:pPr marL="457200" lvl="0" indent="-342900" algn="l" rtl="0">
              <a:spcBef>
                <a:spcPts val="560"/>
              </a:spcBef>
              <a:spcAft>
                <a:spcPts val="0"/>
              </a:spcAft>
              <a:buSzPts val="1800"/>
              <a:buFont typeface="Corbel"/>
              <a:buChar char="•"/>
            </a:pPr>
            <a:r>
              <a:rPr lang="fr-FR" sz="1800" b="0"/>
              <a:t>Analyse CFD maquette Optimus sans appendices aéro (Référence) </a:t>
            </a:r>
            <a:endParaRPr sz="1800" b="0"/>
          </a:p>
          <a:p>
            <a:pPr marL="457200" lvl="0" indent="-342900" algn="l" rtl="0">
              <a:spcBef>
                <a:spcPts val="560"/>
              </a:spcBef>
              <a:spcAft>
                <a:spcPts val="0"/>
              </a:spcAft>
              <a:buSzPts val="1800"/>
              <a:buChar char="•"/>
            </a:pPr>
            <a:r>
              <a:rPr lang="fr-FR" sz="1800" b="0"/>
              <a:t>Analyse Maquette Optimus avec diffuseur et aile arrière</a:t>
            </a:r>
            <a:endParaRPr sz="1800" b="0"/>
          </a:p>
          <a:p>
            <a:pPr marL="1371600" lvl="0" indent="457200" algn="l" rtl="0">
              <a:spcBef>
                <a:spcPts val="560"/>
              </a:spcBef>
              <a:spcAft>
                <a:spcPts val="0"/>
              </a:spcAft>
              <a:buNone/>
            </a:pPr>
            <a:r>
              <a:rPr lang="fr-FR" sz="2400">
                <a:solidFill>
                  <a:srgbClr val="FF0000"/>
                </a:solidFill>
              </a:rPr>
              <a:t>Reste à faire : </a:t>
            </a:r>
            <a:endParaRPr sz="2400">
              <a:solidFill>
                <a:srgbClr val="FF0000"/>
              </a:solidFill>
            </a:endParaRPr>
          </a:p>
          <a:p>
            <a:pPr marL="2286000" lvl="0" indent="-342900" algn="l" rtl="0">
              <a:spcBef>
                <a:spcPts val="560"/>
              </a:spcBef>
              <a:spcAft>
                <a:spcPts val="0"/>
              </a:spcAft>
              <a:buClr>
                <a:srgbClr val="000000"/>
              </a:buClr>
              <a:buSzPts val="1800"/>
              <a:buChar char="•"/>
            </a:pPr>
            <a:r>
              <a:rPr lang="fr-FR" sz="1800" b="0">
                <a:solidFill>
                  <a:srgbClr val="000000"/>
                </a:solidFill>
              </a:rPr>
              <a:t>Optimisation appendices aéro (masse et efficience (-CL))</a:t>
            </a:r>
            <a:endParaRPr sz="1800" b="0">
              <a:solidFill>
                <a:srgbClr val="000000"/>
              </a:solidFill>
            </a:endParaRPr>
          </a:p>
          <a:p>
            <a:pPr marL="2286000" lvl="0" indent="-342900" algn="l" rtl="0">
              <a:spcBef>
                <a:spcPts val="0"/>
              </a:spcBef>
              <a:spcAft>
                <a:spcPts val="0"/>
              </a:spcAft>
              <a:buClr>
                <a:srgbClr val="000000"/>
              </a:buClr>
              <a:buSzPts val="1800"/>
              <a:buChar char="•"/>
            </a:pPr>
            <a:r>
              <a:rPr lang="fr-FR" sz="1800" b="0">
                <a:solidFill>
                  <a:srgbClr val="000000"/>
                </a:solidFill>
              </a:rPr>
              <a:t>Maquette aile antérieure et optimisation</a:t>
            </a:r>
            <a:endParaRPr sz="1800" b="0">
              <a:solidFill>
                <a:srgbClr val="000000"/>
              </a:solidFill>
            </a:endParaRPr>
          </a:p>
          <a:p>
            <a:pPr marL="0" lvl="0" indent="0" algn="l" rtl="0">
              <a:spcBef>
                <a:spcPts val="560"/>
              </a:spcBef>
              <a:spcAft>
                <a:spcPts val="0"/>
              </a:spcAft>
              <a:buNone/>
            </a:pPr>
            <a:endParaRPr sz="2400">
              <a:solidFill>
                <a:srgbClr val="000000"/>
              </a:solidFill>
            </a:endParaRPr>
          </a:p>
          <a:p>
            <a:pPr marL="0" lvl="0" indent="0" algn="l" rtl="0">
              <a:spcBef>
                <a:spcPts val="560"/>
              </a:spcBef>
              <a:spcAft>
                <a:spcPts val="0"/>
              </a:spcAft>
              <a:buNone/>
            </a:pPr>
            <a:endParaRPr/>
          </a:p>
        </p:txBody>
      </p:sp>
      <p:sp>
        <p:nvSpPr>
          <p:cNvPr id="1129" name="Google Shape;1129;p10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92</a:t>
            </a:fld>
            <a:endParaRPr/>
          </a:p>
        </p:txBody>
      </p:sp>
      <p:sp>
        <p:nvSpPr>
          <p:cNvPr id="1130" name="Google Shape;1130;p10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Aérodynamique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05"/>
          <p:cNvSpPr txBox="1">
            <a:spLocks noGrp="1"/>
          </p:cNvSpPr>
          <p:nvPr>
            <p:ph type="body" idx="1"/>
          </p:nvPr>
        </p:nvSpPr>
        <p:spPr>
          <a:xfrm>
            <a:off x="251523" y="843550"/>
            <a:ext cx="58416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a:p>
            <a:pPr marL="0" lvl="0" indent="0" algn="l" rtl="0">
              <a:spcBef>
                <a:spcPts val="560"/>
              </a:spcBef>
              <a:spcAft>
                <a:spcPts val="0"/>
              </a:spcAft>
              <a:buNone/>
            </a:pPr>
            <a:endParaRPr/>
          </a:p>
          <a:p>
            <a:pPr marL="0" lvl="0" indent="0" algn="l" rtl="0">
              <a:spcBef>
                <a:spcPts val="560"/>
              </a:spcBef>
              <a:spcAft>
                <a:spcPts val="0"/>
              </a:spcAft>
              <a:buNone/>
            </a:pPr>
            <a:endParaRPr/>
          </a:p>
          <a:p>
            <a:pPr marL="0" lvl="0" indent="0" algn="l" rtl="0">
              <a:spcBef>
                <a:spcPts val="560"/>
              </a:spcBef>
              <a:spcAft>
                <a:spcPts val="0"/>
              </a:spcAft>
              <a:buNone/>
            </a:pPr>
            <a:endParaRPr/>
          </a:p>
          <a:p>
            <a:pPr marL="0" lvl="0" indent="0" algn="l" rtl="0">
              <a:spcBef>
                <a:spcPts val="560"/>
              </a:spcBef>
              <a:spcAft>
                <a:spcPts val="0"/>
              </a:spcAft>
              <a:buNone/>
            </a:pPr>
            <a:endParaRPr/>
          </a:p>
        </p:txBody>
      </p:sp>
      <p:sp>
        <p:nvSpPr>
          <p:cNvPr id="1137" name="Google Shape;1137;p10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93</a:t>
            </a:fld>
            <a:endParaRPr/>
          </a:p>
        </p:txBody>
      </p:sp>
      <p:sp>
        <p:nvSpPr>
          <p:cNvPr id="1138" name="Google Shape;1138;p10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a:solidFill>
                  <a:schemeClr val="accent1"/>
                </a:solidFill>
              </a:rPr>
              <a:t>Aérodynamique: Optimus </a:t>
            </a:r>
            <a:endParaRPr/>
          </a:p>
        </p:txBody>
      </p:sp>
      <p:pic>
        <p:nvPicPr>
          <p:cNvPr id="1139" name="Google Shape;1139;p105"/>
          <p:cNvPicPr preferRelativeResize="0"/>
          <p:nvPr/>
        </p:nvPicPr>
        <p:blipFill>
          <a:blip r:embed="rId3">
            <a:alphaModFix/>
          </a:blip>
          <a:stretch>
            <a:fillRect/>
          </a:stretch>
        </p:blipFill>
        <p:spPr>
          <a:xfrm>
            <a:off x="89950" y="883125"/>
            <a:ext cx="5951449" cy="2472025"/>
          </a:xfrm>
          <a:prstGeom prst="rect">
            <a:avLst/>
          </a:prstGeom>
          <a:noFill/>
          <a:ln>
            <a:noFill/>
          </a:ln>
        </p:spPr>
      </p:pic>
      <p:pic>
        <p:nvPicPr>
          <p:cNvPr id="1140" name="Google Shape;1140;p105"/>
          <p:cNvPicPr preferRelativeResize="0"/>
          <p:nvPr/>
        </p:nvPicPr>
        <p:blipFill>
          <a:blip r:embed="rId4">
            <a:alphaModFix/>
          </a:blip>
          <a:stretch>
            <a:fillRect/>
          </a:stretch>
        </p:blipFill>
        <p:spPr>
          <a:xfrm>
            <a:off x="1962450" y="3459425"/>
            <a:ext cx="3902225" cy="1684075"/>
          </a:xfrm>
          <a:prstGeom prst="rect">
            <a:avLst/>
          </a:prstGeom>
          <a:noFill/>
          <a:ln>
            <a:noFill/>
          </a:ln>
        </p:spPr>
      </p:pic>
      <p:graphicFrame>
        <p:nvGraphicFramePr>
          <p:cNvPr id="1141" name="Google Shape;1141;p105"/>
          <p:cNvGraphicFramePr/>
          <p:nvPr/>
        </p:nvGraphicFramePr>
        <p:xfrm>
          <a:off x="6093125" y="1002400"/>
          <a:ext cx="3000000" cy="3000000"/>
        </p:xfrm>
        <a:graphic>
          <a:graphicData uri="http://schemas.openxmlformats.org/drawingml/2006/table">
            <a:tbl>
              <a:tblPr>
                <a:noFill/>
                <a:tableStyleId>{7D0B469F-A573-456A-9850-EE441BD5CC4B}</a:tableStyleId>
              </a:tblPr>
              <a:tblGrid>
                <a:gridCol w="1623425"/>
                <a:gridCol w="1441425"/>
              </a:tblGrid>
              <a:tr h="389900">
                <a:tc>
                  <a:txBody>
                    <a:bodyPr/>
                    <a:lstStyle/>
                    <a:p>
                      <a:pPr marL="0" lvl="0" indent="0" algn="l" rtl="0">
                        <a:spcBef>
                          <a:spcPts val="0"/>
                        </a:spcBef>
                        <a:spcAft>
                          <a:spcPts val="0"/>
                        </a:spcAft>
                        <a:buNone/>
                      </a:pPr>
                      <a:r>
                        <a:rPr lang="fr-FR" b="1"/>
                        <a:t>Frontal Area</a:t>
                      </a:r>
                      <a:endParaRPr b="1"/>
                    </a:p>
                  </a:txBody>
                  <a:tcPr marL="91425" marR="91425" marT="91425" marB="91425"/>
                </a:tc>
                <a:tc>
                  <a:txBody>
                    <a:bodyPr/>
                    <a:lstStyle/>
                    <a:p>
                      <a:pPr marL="0" lvl="0" indent="0" algn="l" rtl="0">
                        <a:spcBef>
                          <a:spcPts val="0"/>
                        </a:spcBef>
                        <a:spcAft>
                          <a:spcPts val="0"/>
                        </a:spcAft>
                        <a:buNone/>
                      </a:pPr>
                      <a:r>
                        <a:rPr lang="fr-FR"/>
                        <a:t>0.8437 </a:t>
                      </a:r>
                      <a:r>
                        <a:rPr lang="fr-FR">
                          <a:solidFill>
                            <a:schemeClr val="dk1"/>
                          </a:solidFill>
                        </a:rPr>
                        <a:t>m</a:t>
                      </a:r>
                      <a:r>
                        <a:rPr lang="fr-FR" baseline="30000">
                          <a:solidFill>
                            <a:schemeClr val="dk1"/>
                          </a:solidFill>
                        </a:rPr>
                        <a:t>2</a:t>
                      </a:r>
                      <a:endParaRPr/>
                    </a:p>
                  </a:txBody>
                  <a:tcPr marL="91425" marR="91425" marT="91425" marB="91425"/>
                </a:tc>
              </a:tr>
              <a:tr h="389900">
                <a:tc>
                  <a:txBody>
                    <a:bodyPr/>
                    <a:lstStyle/>
                    <a:p>
                      <a:pPr marL="0" lvl="0" indent="0" algn="l" rtl="0">
                        <a:spcBef>
                          <a:spcPts val="0"/>
                        </a:spcBef>
                        <a:spcAft>
                          <a:spcPts val="0"/>
                        </a:spcAft>
                        <a:buNone/>
                      </a:pPr>
                      <a:r>
                        <a:rPr lang="fr-FR" b="1"/>
                        <a:t>-CL tot</a:t>
                      </a:r>
                      <a:endParaRPr b="1"/>
                    </a:p>
                  </a:txBody>
                  <a:tcPr marL="91425" marR="91425" marT="91425" marB="91425"/>
                </a:tc>
                <a:tc>
                  <a:txBody>
                    <a:bodyPr/>
                    <a:lstStyle/>
                    <a:p>
                      <a:pPr marL="0" lvl="0" indent="0" algn="l" rtl="0">
                        <a:spcBef>
                          <a:spcPts val="0"/>
                        </a:spcBef>
                        <a:spcAft>
                          <a:spcPts val="0"/>
                        </a:spcAft>
                        <a:buNone/>
                      </a:pPr>
                      <a:r>
                        <a:rPr lang="fr-FR"/>
                        <a:t>-0.2014</a:t>
                      </a:r>
                      <a:endParaRPr/>
                    </a:p>
                  </a:txBody>
                  <a:tcPr marL="91425" marR="91425" marT="91425" marB="91425"/>
                </a:tc>
              </a:tr>
              <a:tr h="389900">
                <a:tc>
                  <a:txBody>
                    <a:bodyPr/>
                    <a:lstStyle/>
                    <a:p>
                      <a:pPr marL="0" lvl="0" indent="0" algn="l" rtl="0">
                        <a:spcBef>
                          <a:spcPts val="0"/>
                        </a:spcBef>
                        <a:spcAft>
                          <a:spcPts val="0"/>
                        </a:spcAft>
                        <a:buNone/>
                      </a:pPr>
                      <a:r>
                        <a:rPr lang="fr-FR" b="1"/>
                        <a:t>CX tot</a:t>
                      </a:r>
                      <a:endParaRPr b="1"/>
                    </a:p>
                  </a:txBody>
                  <a:tcPr marL="91425" marR="91425" marT="91425" marB="91425"/>
                </a:tc>
                <a:tc>
                  <a:txBody>
                    <a:bodyPr/>
                    <a:lstStyle/>
                    <a:p>
                      <a:pPr marL="0" lvl="0" indent="0" algn="l" rtl="0">
                        <a:spcBef>
                          <a:spcPts val="0"/>
                        </a:spcBef>
                        <a:spcAft>
                          <a:spcPts val="0"/>
                        </a:spcAft>
                        <a:buNone/>
                      </a:pPr>
                      <a:r>
                        <a:rPr lang="fr-FR"/>
                        <a:t>0.8393</a:t>
                      </a:r>
                      <a:endParaRPr/>
                    </a:p>
                  </a:txBody>
                  <a:tcPr marL="91425" marR="91425" marT="91425" marB="91425"/>
                </a:tc>
              </a:tr>
              <a:tr h="389900">
                <a:tc>
                  <a:txBody>
                    <a:bodyPr/>
                    <a:lstStyle/>
                    <a:p>
                      <a:pPr marL="0" lvl="0" indent="0" algn="l" rtl="0">
                        <a:spcBef>
                          <a:spcPts val="0"/>
                        </a:spcBef>
                        <a:spcAft>
                          <a:spcPts val="0"/>
                        </a:spcAft>
                        <a:buClr>
                          <a:schemeClr val="dk1"/>
                        </a:buClr>
                        <a:buSzPts val="1100"/>
                        <a:buFont typeface="Arial"/>
                        <a:buNone/>
                      </a:pPr>
                      <a:r>
                        <a:rPr lang="fr-FR" b="1">
                          <a:solidFill>
                            <a:schemeClr val="dk1"/>
                          </a:solidFill>
                        </a:rPr>
                        <a:t>-Lift @13.8 m/s</a:t>
                      </a:r>
                      <a:endParaRPr b="1"/>
                    </a:p>
                  </a:txBody>
                  <a:tcPr marL="91425" marR="91425" marT="91425" marB="91425"/>
                </a:tc>
                <a:tc>
                  <a:txBody>
                    <a:bodyPr/>
                    <a:lstStyle/>
                    <a:p>
                      <a:pPr marL="0" lvl="0" indent="0" algn="l" rtl="0">
                        <a:spcBef>
                          <a:spcPts val="0"/>
                        </a:spcBef>
                        <a:spcAft>
                          <a:spcPts val="0"/>
                        </a:spcAft>
                        <a:buNone/>
                      </a:pPr>
                      <a:r>
                        <a:rPr lang="fr-FR"/>
                        <a:t>-20 N</a:t>
                      </a:r>
                      <a:endParaRPr/>
                    </a:p>
                  </a:txBody>
                  <a:tcPr marL="91425" marR="91425" marT="91425" marB="91425"/>
                </a:tc>
              </a:tr>
              <a:tr h="389900">
                <a:tc>
                  <a:txBody>
                    <a:bodyPr/>
                    <a:lstStyle/>
                    <a:p>
                      <a:pPr marL="0" lvl="0" indent="0" algn="l" rtl="0">
                        <a:spcBef>
                          <a:spcPts val="0"/>
                        </a:spcBef>
                        <a:spcAft>
                          <a:spcPts val="0"/>
                        </a:spcAft>
                        <a:buNone/>
                      </a:pPr>
                      <a:r>
                        <a:rPr lang="fr-FR" b="1"/>
                        <a:t>Drag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80 N</a:t>
                      </a:r>
                      <a:endParaRPr/>
                    </a:p>
                  </a:txBody>
                  <a:tcPr marL="91425" marR="91425" marT="91425" marB="91425"/>
                </a:tc>
              </a:tr>
            </a:tbl>
          </a:graphicData>
        </a:graphic>
      </p:graphicFrame>
      <p:graphicFrame>
        <p:nvGraphicFramePr>
          <p:cNvPr id="1142" name="Google Shape;1142;p105"/>
          <p:cNvGraphicFramePr/>
          <p:nvPr/>
        </p:nvGraphicFramePr>
        <p:xfrm>
          <a:off x="5953500" y="3768575"/>
          <a:ext cx="3000000" cy="3000000"/>
        </p:xfrm>
        <a:graphic>
          <a:graphicData uri="http://schemas.openxmlformats.org/drawingml/2006/table">
            <a:tbl>
              <a:tblPr>
                <a:noFill/>
                <a:tableStyleId>{7D0B469F-A573-456A-9850-EE441BD5CC4B}</a:tableStyleId>
              </a:tblPr>
              <a:tblGrid>
                <a:gridCol w="1532425"/>
                <a:gridCol w="1532425"/>
              </a:tblGrid>
              <a:tr h="424525">
                <a:tc>
                  <a:txBody>
                    <a:bodyPr/>
                    <a:lstStyle/>
                    <a:p>
                      <a:pPr marL="0" lvl="0" indent="0" algn="l" rtl="0">
                        <a:spcBef>
                          <a:spcPts val="0"/>
                        </a:spcBef>
                        <a:spcAft>
                          <a:spcPts val="0"/>
                        </a:spcAft>
                        <a:buNone/>
                      </a:pPr>
                      <a:r>
                        <a:rPr lang="fr-FR" b="1"/>
                        <a:t>-Lift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-10 N</a:t>
                      </a:r>
                      <a:endParaRPr/>
                    </a:p>
                  </a:txBody>
                  <a:tcPr marL="91425" marR="91425" marT="91425" marB="91425"/>
                </a:tc>
              </a:tr>
              <a:tr h="424525">
                <a:tc>
                  <a:txBody>
                    <a:bodyPr/>
                    <a:lstStyle/>
                    <a:p>
                      <a:pPr marL="0" lvl="0" indent="0" algn="l" rtl="0">
                        <a:spcBef>
                          <a:spcPts val="0"/>
                        </a:spcBef>
                        <a:spcAft>
                          <a:spcPts val="0"/>
                        </a:spcAft>
                        <a:buNone/>
                      </a:pPr>
                      <a:r>
                        <a:rPr lang="fr-FR" b="1"/>
                        <a:t>Drag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1.1714 N</a:t>
                      </a:r>
                      <a:endParaRPr/>
                    </a:p>
                  </a:txBody>
                  <a:tcPr marL="91425" marR="91425" marT="91425" marB="91425"/>
                </a:tc>
              </a:tr>
            </a:tbl>
          </a:graphicData>
        </a:graphic>
      </p:graphicFrame>
      <p:sp>
        <p:nvSpPr>
          <p:cNvPr id="1143" name="Google Shape;1143;p105"/>
          <p:cNvSpPr txBox="1"/>
          <p:nvPr/>
        </p:nvSpPr>
        <p:spPr>
          <a:xfrm>
            <a:off x="5811250" y="3355150"/>
            <a:ext cx="4557900" cy="5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700" b="1"/>
              <a:t>Fond Plat  </a:t>
            </a:r>
            <a:r>
              <a:rPr lang="fr-FR" sz="1700"/>
              <a:t>(Masse CFRP 2.3 Kg)</a:t>
            </a:r>
            <a:endParaRPr sz="17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94</a:t>
            </a:fld>
            <a:endParaRPr/>
          </a:p>
        </p:txBody>
      </p:sp>
      <p:sp>
        <p:nvSpPr>
          <p:cNvPr id="1150" name="Google Shape;1150;p10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Aérodynamique: Optimus + Diffuseur </a:t>
            </a:r>
            <a:endParaRPr>
              <a:solidFill>
                <a:schemeClr val="accent1"/>
              </a:solidFill>
            </a:endParaRPr>
          </a:p>
        </p:txBody>
      </p:sp>
      <p:graphicFrame>
        <p:nvGraphicFramePr>
          <p:cNvPr id="1151" name="Google Shape;1151;p106"/>
          <p:cNvGraphicFramePr/>
          <p:nvPr/>
        </p:nvGraphicFramePr>
        <p:xfrm>
          <a:off x="6101050" y="1010325"/>
          <a:ext cx="3000000" cy="3000000"/>
        </p:xfrm>
        <a:graphic>
          <a:graphicData uri="http://schemas.openxmlformats.org/drawingml/2006/table">
            <a:tbl>
              <a:tblPr>
                <a:noFill/>
                <a:tableStyleId>{7D0B469F-A573-456A-9850-EE441BD5CC4B}</a:tableStyleId>
              </a:tblPr>
              <a:tblGrid>
                <a:gridCol w="1623425"/>
                <a:gridCol w="1441425"/>
              </a:tblGrid>
              <a:tr h="389900">
                <a:tc>
                  <a:txBody>
                    <a:bodyPr/>
                    <a:lstStyle/>
                    <a:p>
                      <a:pPr marL="0" lvl="0" indent="0" algn="l" rtl="0">
                        <a:spcBef>
                          <a:spcPts val="0"/>
                        </a:spcBef>
                        <a:spcAft>
                          <a:spcPts val="0"/>
                        </a:spcAft>
                        <a:buNone/>
                      </a:pPr>
                      <a:r>
                        <a:rPr lang="fr-FR" b="1"/>
                        <a:t>Frontal Area</a:t>
                      </a:r>
                      <a:endParaRPr b="1"/>
                    </a:p>
                  </a:txBody>
                  <a:tcPr marL="91425" marR="91425" marT="91425" marB="91425"/>
                </a:tc>
                <a:tc>
                  <a:txBody>
                    <a:bodyPr/>
                    <a:lstStyle/>
                    <a:p>
                      <a:pPr marL="0" lvl="0" indent="0" algn="l" rtl="0">
                        <a:spcBef>
                          <a:spcPts val="0"/>
                        </a:spcBef>
                        <a:spcAft>
                          <a:spcPts val="0"/>
                        </a:spcAft>
                        <a:buNone/>
                      </a:pPr>
                      <a:r>
                        <a:rPr lang="fr-FR">
                          <a:solidFill>
                            <a:schemeClr val="dk1"/>
                          </a:solidFill>
                        </a:rPr>
                        <a:t>0.8445 m</a:t>
                      </a:r>
                      <a:r>
                        <a:rPr lang="fr-FR" baseline="30000">
                          <a:solidFill>
                            <a:schemeClr val="dk1"/>
                          </a:solidFill>
                        </a:rPr>
                        <a:t>2</a:t>
                      </a:r>
                      <a:endParaRPr/>
                    </a:p>
                  </a:txBody>
                  <a:tcPr marL="91425" marR="91425" marT="91425" marB="91425"/>
                </a:tc>
              </a:tr>
              <a:tr h="389900">
                <a:tc>
                  <a:txBody>
                    <a:bodyPr/>
                    <a:lstStyle/>
                    <a:p>
                      <a:pPr marL="0" lvl="0" indent="0" algn="l" rtl="0">
                        <a:spcBef>
                          <a:spcPts val="0"/>
                        </a:spcBef>
                        <a:spcAft>
                          <a:spcPts val="0"/>
                        </a:spcAft>
                        <a:buNone/>
                      </a:pPr>
                      <a:r>
                        <a:rPr lang="fr-FR" b="1"/>
                        <a:t>-CL tot</a:t>
                      </a:r>
                      <a:endParaRPr b="1"/>
                    </a:p>
                  </a:txBody>
                  <a:tcPr marL="91425" marR="91425" marT="91425" marB="91425"/>
                </a:tc>
                <a:tc>
                  <a:txBody>
                    <a:bodyPr/>
                    <a:lstStyle/>
                    <a:p>
                      <a:pPr marL="0" lvl="0" indent="0" algn="l" rtl="0">
                        <a:spcBef>
                          <a:spcPts val="0"/>
                        </a:spcBef>
                        <a:spcAft>
                          <a:spcPts val="0"/>
                        </a:spcAft>
                        <a:buNone/>
                      </a:pPr>
                      <a:r>
                        <a:rPr lang="fr-FR"/>
                        <a:t>0.057</a:t>
                      </a:r>
                      <a:endParaRPr/>
                    </a:p>
                  </a:txBody>
                  <a:tcPr marL="91425" marR="91425" marT="91425" marB="91425"/>
                </a:tc>
              </a:tr>
              <a:tr h="389900">
                <a:tc>
                  <a:txBody>
                    <a:bodyPr/>
                    <a:lstStyle/>
                    <a:p>
                      <a:pPr marL="0" lvl="0" indent="0" algn="l" rtl="0">
                        <a:spcBef>
                          <a:spcPts val="0"/>
                        </a:spcBef>
                        <a:spcAft>
                          <a:spcPts val="0"/>
                        </a:spcAft>
                        <a:buNone/>
                      </a:pPr>
                      <a:r>
                        <a:rPr lang="fr-FR" b="1"/>
                        <a:t>CX tot</a:t>
                      </a:r>
                      <a:endParaRPr b="1"/>
                    </a:p>
                  </a:txBody>
                  <a:tcPr marL="91425" marR="91425" marT="91425" marB="91425"/>
                </a:tc>
                <a:tc>
                  <a:txBody>
                    <a:bodyPr/>
                    <a:lstStyle/>
                    <a:p>
                      <a:pPr marL="0" lvl="0" indent="0" algn="l" rtl="0">
                        <a:spcBef>
                          <a:spcPts val="0"/>
                        </a:spcBef>
                        <a:spcAft>
                          <a:spcPts val="0"/>
                        </a:spcAft>
                        <a:buNone/>
                      </a:pPr>
                      <a:r>
                        <a:rPr lang="fr-FR"/>
                        <a:t>0.8318</a:t>
                      </a:r>
                      <a:endParaRPr/>
                    </a:p>
                  </a:txBody>
                  <a:tcPr marL="91425" marR="91425" marT="91425" marB="91425"/>
                </a:tc>
              </a:tr>
              <a:tr h="389900">
                <a:tc>
                  <a:txBody>
                    <a:bodyPr/>
                    <a:lstStyle/>
                    <a:p>
                      <a:pPr marL="0" lvl="0" indent="0" algn="l" rtl="0">
                        <a:spcBef>
                          <a:spcPts val="0"/>
                        </a:spcBef>
                        <a:spcAft>
                          <a:spcPts val="0"/>
                        </a:spcAft>
                        <a:buClr>
                          <a:schemeClr val="dk1"/>
                        </a:buClr>
                        <a:buSzPts val="1100"/>
                        <a:buFont typeface="Arial"/>
                        <a:buNone/>
                      </a:pPr>
                      <a:r>
                        <a:rPr lang="fr-FR" b="1">
                          <a:solidFill>
                            <a:schemeClr val="dk1"/>
                          </a:solidFill>
                        </a:rPr>
                        <a:t>-Lift @13.8 m/s</a:t>
                      </a:r>
                      <a:endParaRPr b="1"/>
                    </a:p>
                  </a:txBody>
                  <a:tcPr marL="91425" marR="91425" marT="91425" marB="91425"/>
                </a:tc>
                <a:tc>
                  <a:txBody>
                    <a:bodyPr/>
                    <a:lstStyle/>
                    <a:p>
                      <a:pPr marL="0" lvl="0" indent="0" algn="l" rtl="0">
                        <a:spcBef>
                          <a:spcPts val="0"/>
                        </a:spcBef>
                        <a:spcAft>
                          <a:spcPts val="0"/>
                        </a:spcAft>
                        <a:buNone/>
                      </a:pPr>
                      <a:r>
                        <a:rPr lang="fr-FR"/>
                        <a:t>5.45 N</a:t>
                      </a:r>
                      <a:endParaRPr/>
                    </a:p>
                  </a:txBody>
                  <a:tcPr marL="91425" marR="91425" marT="91425" marB="91425"/>
                </a:tc>
              </a:tr>
              <a:tr h="389900">
                <a:tc>
                  <a:txBody>
                    <a:bodyPr/>
                    <a:lstStyle/>
                    <a:p>
                      <a:pPr marL="0" lvl="0" indent="0" algn="l" rtl="0">
                        <a:spcBef>
                          <a:spcPts val="0"/>
                        </a:spcBef>
                        <a:spcAft>
                          <a:spcPts val="0"/>
                        </a:spcAft>
                        <a:buNone/>
                      </a:pPr>
                      <a:r>
                        <a:rPr lang="fr-FR" b="1"/>
                        <a:t>Drag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79.22 N</a:t>
                      </a:r>
                      <a:endParaRPr/>
                    </a:p>
                  </a:txBody>
                  <a:tcPr marL="91425" marR="91425" marT="91425" marB="91425"/>
                </a:tc>
              </a:tr>
            </a:tbl>
          </a:graphicData>
        </a:graphic>
      </p:graphicFrame>
      <p:graphicFrame>
        <p:nvGraphicFramePr>
          <p:cNvPr id="1152" name="Google Shape;1152;p106"/>
          <p:cNvGraphicFramePr/>
          <p:nvPr/>
        </p:nvGraphicFramePr>
        <p:xfrm>
          <a:off x="5961425" y="4077200"/>
          <a:ext cx="3000000" cy="3000000"/>
        </p:xfrm>
        <a:graphic>
          <a:graphicData uri="http://schemas.openxmlformats.org/drawingml/2006/table">
            <a:tbl>
              <a:tblPr>
                <a:noFill/>
                <a:tableStyleId>{7D0B469F-A573-456A-9850-EE441BD5CC4B}</a:tableStyleId>
              </a:tblPr>
              <a:tblGrid>
                <a:gridCol w="1532425"/>
                <a:gridCol w="1532425"/>
              </a:tblGrid>
              <a:tr h="424525">
                <a:tc>
                  <a:txBody>
                    <a:bodyPr/>
                    <a:lstStyle/>
                    <a:p>
                      <a:pPr marL="0" lvl="0" indent="0" algn="l" rtl="0">
                        <a:spcBef>
                          <a:spcPts val="0"/>
                        </a:spcBef>
                        <a:spcAft>
                          <a:spcPts val="0"/>
                        </a:spcAft>
                        <a:buNone/>
                      </a:pPr>
                      <a:r>
                        <a:rPr lang="fr-FR" b="1"/>
                        <a:t>-Lift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11.02 N</a:t>
                      </a:r>
                      <a:endParaRPr/>
                    </a:p>
                  </a:txBody>
                  <a:tcPr marL="91425" marR="91425" marT="91425" marB="91425"/>
                </a:tc>
              </a:tr>
              <a:tr h="424525">
                <a:tc>
                  <a:txBody>
                    <a:bodyPr/>
                    <a:lstStyle/>
                    <a:p>
                      <a:pPr marL="0" lvl="0" indent="0" algn="l" rtl="0">
                        <a:spcBef>
                          <a:spcPts val="0"/>
                        </a:spcBef>
                        <a:spcAft>
                          <a:spcPts val="0"/>
                        </a:spcAft>
                        <a:buNone/>
                      </a:pPr>
                      <a:r>
                        <a:rPr lang="fr-FR" b="1"/>
                        <a:t>Drag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3.36 N</a:t>
                      </a:r>
                      <a:endParaRPr/>
                    </a:p>
                  </a:txBody>
                  <a:tcPr marL="91425" marR="91425" marT="91425" marB="91425"/>
                </a:tc>
              </a:tr>
            </a:tbl>
          </a:graphicData>
        </a:graphic>
      </p:graphicFrame>
      <p:sp>
        <p:nvSpPr>
          <p:cNvPr id="1153" name="Google Shape;1153;p106"/>
          <p:cNvSpPr txBox="1"/>
          <p:nvPr/>
        </p:nvSpPr>
        <p:spPr>
          <a:xfrm>
            <a:off x="5961425" y="3070275"/>
            <a:ext cx="4557900" cy="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p>
          <a:p>
            <a:pPr marL="0" lvl="0" indent="0" algn="l" rtl="0">
              <a:spcBef>
                <a:spcPts val="0"/>
              </a:spcBef>
              <a:spcAft>
                <a:spcPts val="0"/>
              </a:spcAft>
              <a:buNone/>
            </a:pPr>
            <a:r>
              <a:rPr lang="fr-FR" sz="1800" b="1"/>
              <a:t>Fond Plat + Diffuseur</a:t>
            </a:r>
            <a:endParaRPr sz="1800" b="1"/>
          </a:p>
          <a:p>
            <a:pPr marL="0" lvl="0" indent="0" algn="l" rtl="0">
              <a:spcBef>
                <a:spcPts val="0"/>
              </a:spcBef>
              <a:spcAft>
                <a:spcPts val="0"/>
              </a:spcAft>
              <a:buNone/>
            </a:pPr>
            <a:r>
              <a:rPr lang="fr-FR" sz="1800"/>
              <a:t>(CFRP, Masse: 3.9 kg)</a:t>
            </a:r>
            <a:endParaRPr sz="1800"/>
          </a:p>
        </p:txBody>
      </p:sp>
      <p:pic>
        <p:nvPicPr>
          <p:cNvPr id="1154" name="Google Shape;1154;p106"/>
          <p:cNvPicPr preferRelativeResize="0"/>
          <p:nvPr/>
        </p:nvPicPr>
        <p:blipFill>
          <a:blip r:embed="rId3">
            <a:alphaModFix/>
          </a:blip>
          <a:stretch>
            <a:fillRect/>
          </a:stretch>
        </p:blipFill>
        <p:spPr>
          <a:xfrm>
            <a:off x="55375" y="1100727"/>
            <a:ext cx="5999198" cy="964600"/>
          </a:xfrm>
          <a:prstGeom prst="rect">
            <a:avLst/>
          </a:prstGeom>
          <a:noFill/>
          <a:ln>
            <a:noFill/>
          </a:ln>
        </p:spPr>
      </p:pic>
      <p:pic>
        <p:nvPicPr>
          <p:cNvPr id="1155" name="Google Shape;1155;p106"/>
          <p:cNvPicPr preferRelativeResize="0"/>
          <p:nvPr/>
        </p:nvPicPr>
        <p:blipFill>
          <a:blip r:embed="rId4">
            <a:alphaModFix/>
          </a:blip>
          <a:stretch>
            <a:fillRect/>
          </a:stretch>
        </p:blipFill>
        <p:spPr>
          <a:xfrm>
            <a:off x="358150" y="2358375"/>
            <a:ext cx="5129801" cy="16694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0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95</a:t>
            </a:fld>
            <a:endParaRPr/>
          </a:p>
        </p:txBody>
      </p:sp>
      <p:sp>
        <p:nvSpPr>
          <p:cNvPr id="1162" name="Google Shape;1162;p10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Aérodynamique: Optimus + Diffuseur + Aile arrière </a:t>
            </a:r>
            <a:endParaRPr/>
          </a:p>
        </p:txBody>
      </p:sp>
      <p:graphicFrame>
        <p:nvGraphicFramePr>
          <p:cNvPr id="1163" name="Google Shape;1163;p107"/>
          <p:cNvGraphicFramePr/>
          <p:nvPr/>
        </p:nvGraphicFramePr>
        <p:xfrm>
          <a:off x="5827575" y="1016825"/>
          <a:ext cx="3000000" cy="3000000"/>
        </p:xfrm>
        <a:graphic>
          <a:graphicData uri="http://schemas.openxmlformats.org/drawingml/2006/table">
            <a:tbl>
              <a:tblPr>
                <a:noFill/>
                <a:tableStyleId>{7D0B469F-A573-456A-9850-EE441BD5CC4B}</a:tableStyleId>
              </a:tblPr>
              <a:tblGrid>
                <a:gridCol w="1623425"/>
                <a:gridCol w="1441425"/>
              </a:tblGrid>
              <a:tr h="389900">
                <a:tc>
                  <a:txBody>
                    <a:bodyPr/>
                    <a:lstStyle/>
                    <a:p>
                      <a:pPr marL="0" lvl="0" indent="0" algn="l" rtl="0">
                        <a:spcBef>
                          <a:spcPts val="0"/>
                        </a:spcBef>
                        <a:spcAft>
                          <a:spcPts val="0"/>
                        </a:spcAft>
                        <a:buNone/>
                      </a:pPr>
                      <a:r>
                        <a:rPr lang="fr-FR" b="1"/>
                        <a:t>Frontal Area</a:t>
                      </a:r>
                      <a:endParaRPr b="1"/>
                    </a:p>
                  </a:txBody>
                  <a:tcPr marL="91425" marR="91425" marT="91425" marB="91425"/>
                </a:tc>
                <a:tc>
                  <a:txBody>
                    <a:bodyPr/>
                    <a:lstStyle/>
                    <a:p>
                      <a:pPr marL="0" lvl="0" indent="0" algn="l" rtl="0">
                        <a:spcBef>
                          <a:spcPts val="0"/>
                        </a:spcBef>
                        <a:spcAft>
                          <a:spcPts val="0"/>
                        </a:spcAft>
                        <a:buNone/>
                      </a:pPr>
                      <a:r>
                        <a:rPr lang="fr-FR"/>
                        <a:t>1.060189 m</a:t>
                      </a:r>
                      <a:r>
                        <a:rPr lang="fr-FR" baseline="30000"/>
                        <a:t>2</a:t>
                      </a:r>
                      <a:endParaRPr baseline="30000"/>
                    </a:p>
                  </a:txBody>
                  <a:tcPr marL="91425" marR="91425" marT="91425" marB="91425"/>
                </a:tc>
              </a:tr>
              <a:tr h="389900">
                <a:tc>
                  <a:txBody>
                    <a:bodyPr/>
                    <a:lstStyle/>
                    <a:p>
                      <a:pPr marL="0" lvl="0" indent="0" algn="l" rtl="0">
                        <a:spcBef>
                          <a:spcPts val="0"/>
                        </a:spcBef>
                        <a:spcAft>
                          <a:spcPts val="0"/>
                        </a:spcAft>
                        <a:buNone/>
                      </a:pPr>
                      <a:r>
                        <a:rPr lang="fr-FR" b="1"/>
                        <a:t>-CL tot</a:t>
                      </a:r>
                      <a:endParaRPr b="1"/>
                    </a:p>
                  </a:txBody>
                  <a:tcPr marL="91425" marR="91425" marT="91425" marB="91425"/>
                </a:tc>
                <a:tc>
                  <a:txBody>
                    <a:bodyPr/>
                    <a:lstStyle/>
                    <a:p>
                      <a:pPr marL="0" lvl="0" indent="0" algn="l" rtl="0">
                        <a:spcBef>
                          <a:spcPts val="0"/>
                        </a:spcBef>
                        <a:spcAft>
                          <a:spcPts val="0"/>
                        </a:spcAft>
                        <a:buNone/>
                      </a:pPr>
                      <a:r>
                        <a:rPr lang="fr-FR"/>
                        <a:t>1.21</a:t>
                      </a:r>
                      <a:endParaRPr/>
                    </a:p>
                  </a:txBody>
                  <a:tcPr marL="91425" marR="91425" marT="91425" marB="91425"/>
                </a:tc>
              </a:tr>
              <a:tr h="389900">
                <a:tc>
                  <a:txBody>
                    <a:bodyPr/>
                    <a:lstStyle/>
                    <a:p>
                      <a:pPr marL="0" lvl="0" indent="0" algn="l" rtl="0">
                        <a:spcBef>
                          <a:spcPts val="0"/>
                        </a:spcBef>
                        <a:spcAft>
                          <a:spcPts val="0"/>
                        </a:spcAft>
                        <a:buNone/>
                      </a:pPr>
                      <a:r>
                        <a:rPr lang="fr-FR" b="1"/>
                        <a:t>CX tot</a:t>
                      </a:r>
                      <a:endParaRPr b="1"/>
                    </a:p>
                  </a:txBody>
                  <a:tcPr marL="91425" marR="91425" marT="91425" marB="91425"/>
                </a:tc>
                <a:tc>
                  <a:txBody>
                    <a:bodyPr/>
                    <a:lstStyle/>
                    <a:p>
                      <a:pPr marL="0" lvl="0" indent="0" algn="l" rtl="0">
                        <a:spcBef>
                          <a:spcPts val="0"/>
                        </a:spcBef>
                        <a:spcAft>
                          <a:spcPts val="0"/>
                        </a:spcAft>
                        <a:buNone/>
                      </a:pPr>
                      <a:r>
                        <a:rPr lang="fr-FR"/>
                        <a:t>1.17</a:t>
                      </a:r>
                      <a:endParaRPr/>
                    </a:p>
                  </a:txBody>
                  <a:tcPr marL="91425" marR="91425" marT="91425" marB="91425"/>
                </a:tc>
              </a:tr>
              <a:tr h="389900">
                <a:tc>
                  <a:txBody>
                    <a:bodyPr/>
                    <a:lstStyle/>
                    <a:p>
                      <a:pPr marL="0" lvl="0" indent="0" algn="l" rtl="0">
                        <a:spcBef>
                          <a:spcPts val="0"/>
                        </a:spcBef>
                        <a:spcAft>
                          <a:spcPts val="0"/>
                        </a:spcAft>
                        <a:buClr>
                          <a:schemeClr val="dk1"/>
                        </a:buClr>
                        <a:buSzPts val="1100"/>
                        <a:buFont typeface="Arial"/>
                        <a:buNone/>
                      </a:pPr>
                      <a:r>
                        <a:rPr lang="fr-FR" b="1">
                          <a:solidFill>
                            <a:schemeClr val="dk1"/>
                          </a:solidFill>
                        </a:rPr>
                        <a:t>-Lift @13.8 m/s</a:t>
                      </a:r>
                      <a:endParaRPr b="1"/>
                    </a:p>
                  </a:txBody>
                  <a:tcPr marL="91425" marR="91425" marT="91425" marB="91425"/>
                </a:tc>
                <a:tc>
                  <a:txBody>
                    <a:bodyPr/>
                    <a:lstStyle/>
                    <a:p>
                      <a:pPr marL="0" lvl="0" indent="0" algn="l" rtl="0">
                        <a:spcBef>
                          <a:spcPts val="0"/>
                        </a:spcBef>
                        <a:spcAft>
                          <a:spcPts val="0"/>
                        </a:spcAft>
                        <a:buNone/>
                      </a:pPr>
                      <a:r>
                        <a:rPr lang="fr-FR"/>
                        <a:t>144.69 N</a:t>
                      </a:r>
                      <a:endParaRPr/>
                    </a:p>
                  </a:txBody>
                  <a:tcPr marL="91425" marR="91425" marT="91425" marB="91425"/>
                </a:tc>
              </a:tr>
              <a:tr h="389900">
                <a:tc>
                  <a:txBody>
                    <a:bodyPr/>
                    <a:lstStyle/>
                    <a:p>
                      <a:pPr marL="0" lvl="0" indent="0" algn="l" rtl="0">
                        <a:spcBef>
                          <a:spcPts val="0"/>
                        </a:spcBef>
                        <a:spcAft>
                          <a:spcPts val="0"/>
                        </a:spcAft>
                        <a:buNone/>
                      </a:pPr>
                      <a:r>
                        <a:rPr lang="fr-FR" b="1"/>
                        <a:t>Drag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139.98 N</a:t>
                      </a:r>
                      <a:endParaRPr/>
                    </a:p>
                  </a:txBody>
                  <a:tcPr marL="91425" marR="91425" marT="91425" marB="91425"/>
                </a:tc>
              </a:tr>
            </a:tbl>
          </a:graphicData>
        </a:graphic>
      </p:graphicFrame>
      <p:graphicFrame>
        <p:nvGraphicFramePr>
          <p:cNvPr id="1164" name="Google Shape;1164;p107"/>
          <p:cNvGraphicFramePr/>
          <p:nvPr/>
        </p:nvGraphicFramePr>
        <p:xfrm>
          <a:off x="5827575" y="4007600"/>
          <a:ext cx="3000000" cy="3000000"/>
        </p:xfrm>
        <a:graphic>
          <a:graphicData uri="http://schemas.openxmlformats.org/drawingml/2006/table">
            <a:tbl>
              <a:tblPr>
                <a:noFill/>
                <a:tableStyleId>{7D0B469F-A573-456A-9850-EE441BD5CC4B}</a:tableStyleId>
              </a:tblPr>
              <a:tblGrid>
                <a:gridCol w="1532425"/>
                <a:gridCol w="1532425"/>
              </a:tblGrid>
              <a:tr h="424525">
                <a:tc>
                  <a:txBody>
                    <a:bodyPr/>
                    <a:lstStyle/>
                    <a:p>
                      <a:pPr marL="0" lvl="0" indent="0" algn="l" rtl="0">
                        <a:spcBef>
                          <a:spcPts val="0"/>
                        </a:spcBef>
                        <a:spcAft>
                          <a:spcPts val="0"/>
                        </a:spcAft>
                        <a:buNone/>
                      </a:pPr>
                      <a:r>
                        <a:rPr lang="fr-FR" b="1"/>
                        <a:t>-Lift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134.86 N</a:t>
                      </a:r>
                      <a:endParaRPr/>
                    </a:p>
                  </a:txBody>
                  <a:tcPr marL="91425" marR="91425" marT="91425" marB="91425"/>
                </a:tc>
              </a:tr>
              <a:tr h="424525">
                <a:tc>
                  <a:txBody>
                    <a:bodyPr/>
                    <a:lstStyle/>
                    <a:p>
                      <a:pPr marL="0" lvl="0" indent="0" algn="l" rtl="0">
                        <a:spcBef>
                          <a:spcPts val="0"/>
                        </a:spcBef>
                        <a:spcAft>
                          <a:spcPts val="0"/>
                        </a:spcAft>
                        <a:buNone/>
                      </a:pPr>
                      <a:r>
                        <a:rPr lang="fr-FR" b="1"/>
                        <a:t>Drag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37.25 N</a:t>
                      </a:r>
                      <a:endParaRPr/>
                    </a:p>
                  </a:txBody>
                  <a:tcPr marL="91425" marR="91425" marT="91425" marB="91425"/>
                </a:tc>
              </a:tr>
            </a:tbl>
          </a:graphicData>
        </a:graphic>
      </p:graphicFrame>
      <p:sp>
        <p:nvSpPr>
          <p:cNvPr id="1165" name="Google Shape;1165;p107"/>
          <p:cNvSpPr txBox="1"/>
          <p:nvPr/>
        </p:nvSpPr>
        <p:spPr>
          <a:xfrm>
            <a:off x="5652125" y="3366663"/>
            <a:ext cx="73383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t>Aile Arrière </a:t>
            </a:r>
            <a:r>
              <a:rPr lang="fr-FR" sz="1800"/>
              <a:t>(3-éléments)</a:t>
            </a:r>
            <a:endParaRPr sz="1800"/>
          </a:p>
          <a:p>
            <a:pPr marL="0" lvl="0" indent="0" algn="l" rtl="0">
              <a:spcBef>
                <a:spcPts val="0"/>
              </a:spcBef>
              <a:spcAft>
                <a:spcPts val="0"/>
              </a:spcAft>
              <a:buNone/>
            </a:pPr>
            <a:r>
              <a:rPr lang="fr-FR" sz="1800"/>
              <a:t>(CFRP + Foam Masse: 5,5 kg)</a:t>
            </a:r>
            <a:endParaRPr sz="1800"/>
          </a:p>
        </p:txBody>
      </p:sp>
      <p:sp>
        <p:nvSpPr>
          <p:cNvPr id="1166" name="Google Shape;1166;p107"/>
          <p:cNvSpPr txBox="1"/>
          <p:nvPr/>
        </p:nvSpPr>
        <p:spPr>
          <a:xfrm>
            <a:off x="2621350" y="3579375"/>
            <a:ext cx="13110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t>Diffuseur </a:t>
            </a:r>
            <a:endParaRPr sz="1800" b="1"/>
          </a:p>
        </p:txBody>
      </p:sp>
      <p:graphicFrame>
        <p:nvGraphicFramePr>
          <p:cNvPr id="1167" name="Google Shape;1167;p107"/>
          <p:cNvGraphicFramePr/>
          <p:nvPr/>
        </p:nvGraphicFramePr>
        <p:xfrm>
          <a:off x="2621350" y="4007600"/>
          <a:ext cx="3000000" cy="3000000"/>
        </p:xfrm>
        <a:graphic>
          <a:graphicData uri="http://schemas.openxmlformats.org/drawingml/2006/table">
            <a:tbl>
              <a:tblPr>
                <a:noFill/>
                <a:tableStyleId>{7D0B469F-A573-456A-9850-EE441BD5CC4B}</a:tableStyleId>
              </a:tblPr>
              <a:tblGrid>
                <a:gridCol w="1532425"/>
                <a:gridCol w="1532425"/>
              </a:tblGrid>
              <a:tr h="424525">
                <a:tc>
                  <a:txBody>
                    <a:bodyPr/>
                    <a:lstStyle/>
                    <a:p>
                      <a:pPr marL="0" lvl="0" indent="0" algn="l" rtl="0">
                        <a:spcBef>
                          <a:spcPts val="0"/>
                        </a:spcBef>
                        <a:spcAft>
                          <a:spcPts val="0"/>
                        </a:spcAft>
                        <a:buNone/>
                      </a:pPr>
                      <a:r>
                        <a:rPr lang="fr-FR" b="1"/>
                        <a:t>-Lift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9.06 N</a:t>
                      </a:r>
                      <a:endParaRPr/>
                    </a:p>
                  </a:txBody>
                  <a:tcPr marL="91425" marR="91425" marT="91425" marB="91425"/>
                </a:tc>
              </a:tr>
              <a:tr h="424525">
                <a:tc>
                  <a:txBody>
                    <a:bodyPr/>
                    <a:lstStyle/>
                    <a:p>
                      <a:pPr marL="0" lvl="0" indent="0" algn="l" rtl="0">
                        <a:spcBef>
                          <a:spcPts val="0"/>
                        </a:spcBef>
                        <a:spcAft>
                          <a:spcPts val="0"/>
                        </a:spcAft>
                        <a:buNone/>
                      </a:pPr>
                      <a:r>
                        <a:rPr lang="fr-FR" b="1"/>
                        <a:t>Drag </a:t>
                      </a:r>
                      <a:r>
                        <a:rPr lang="fr-FR" b="1">
                          <a:solidFill>
                            <a:schemeClr val="dk1"/>
                          </a:solidFill>
                        </a:rPr>
                        <a:t>@13.8 m/s</a:t>
                      </a:r>
                      <a:endParaRPr b="1"/>
                    </a:p>
                  </a:txBody>
                  <a:tcPr marL="91425" marR="91425" marT="91425" marB="91425"/>
                </a:tc>
                <a:tc>
                  <a:txBody>
                    <a:bodyPr/>
                    <a:lstStyle/>
                    <a:p>
                      <a:pPr marL="0" lvl="0" indent="0" algn="l" rtl="0">
                        <a:spcBef>
                          <a:spcPts val="0"/>
                        </a:spcBef>
                        <a:spcAft>
                          <a:spcPts val="0"/>
                        </a:spcAft>
                        <a:buNone/>
                      </a:pPr>
                      <a:r>
                        <a:rPr lang="fr-FR"/>
                        <a:t>3.72 N</a:t>
                      </a:r>
                      <a:endParaRPr/>
                    </a:p>
                  </a:txBody>
                  <a:tcPr marL="91425" marR="91425" marT="91425" marB="91425"/>
                </a:tc>
              </a:tr>
            </a:tbl>
          </a:graphicData>
        </a:graphic>
      </p:graphicFrame>
      <p:pic>
        <p:nvPicPr>
          <p:cNvPr id="1168" name="Google Shape;1168;p107"/>
          <p:cNvPicPr preferRelativeResize="0"/>
          <p:nvPr/>
        </p:nvPicPr>
        <p:blipFill>
          <a:blip r:embed="rId3">
            <a:alphaModFix/>
          </a:blip>
          <a:stretch>
            <a:fillRect/>
          </a:stretch>
        </p:blipFill>
        <p:spPr>
          <a:xfrm>
            <a:off x="251525" y="843550"/>
            <a:ext cx="5400600" cy="27358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08"/>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a:solidFill>
                  <a:srgbClr val="FF00FF"/>
                </a:solidFill>
              </a:rPr>
              <a:t>Hypothèse: </a:t>
            </a:r>
            <a:endParaRPr>
              <a:solidFill>
                <a:srgbClr val="FF00FF"/>
              </a:solidFill>
            </a:endParaRPr>
          </a:p>
          <a:p>
            <a:pPr marL="457200" lvl="0" indent="-342900" algn="l" rtl="0">
              <a:spcBef>
                <a:spcPts val="560"/>
              </a:spcBef>
              <a:spcAft>
                <a:spcPts val="0"/>
              </a:spcAft>
              <a:buClr>
                <a:srgbClr val="000000"/>
              </a:buClr>
              <a:buSzPts val="1800"/>
              <a:buChar char="•"/>
            </a:pPr>
            <a:r>
              <a:rPr lang="fr-FR" sz="1800">
                <a:solidFill>
                  <a:srgbClr val="000000"/>
                </a:solidFill>
              </a:rPr>
              <a:t>vitesse: 13.8 m/s (50 km/h)</a:t>
            </a:r>
            <a:endParaRPr sz="1800">
              <a:solidFill>
                <a:srgbClr val="000000"/>
              </a:solidFill>
            </a:endParaRPr>
          </a:p>
          <a:p>
            <a:pPr marL="457200" lvl="0" indent="-342900" algn="l" rtl="0">
              <a:spcBef>
                <a:spcPts val="0"/>
              </a:spcBef>
              <a:spcAft>
                <a:spcPts val="0"/>
              </a:spcAft>
              <a:buClr>
                <a:srgbClr val="000000"/>
              </a:buClr>
              <a:buSzPts val="1800"/>
              <a:buChar char="•"/>
            </a:pPr>
            <a:r>
              <a:rPr lang="fr-FR" sz="1800">
                <a:solidFill>
                  <a:srgbClr val="000000"/>
                </a:solidFill>
              </a:rPr>
              <a:t>densité:1.18415 kg/m3</a:t>
            </a:r>
            <a:endParaRPr sz="1800">
              <a:solidFill>
                <a:srgbClr val="000000"/>
              </a:solidFill>
            </a:endParaRPr>
          </a:p>
          <a:p>
            <a:pPr marL="457200" lvl="0" indent="-342900" algn="l" rtl="0">
              <a:spcBef>
                <a:spcPts val="0"/>
              </a:spcBef>
              <a:spcAft>
                <a:spcPts val="0"/>
              </a:spcAft>
              <a:buClr>
                <a:srgbClr val="000000"/>
              </a:buClr>
              <a:buSzPts val="1800"/>
              <a:buChar char="•"/>
            </a:pPr>
            <a:r>
              <a:rPr lang="fr-FR" sz="1800">
                <a:solidFill>
                  <a:srgbClr val="000000"/>
                </a:solidFill>
              </a:rPr>
              <a:t>parcours rectilignes   -----&gt; à effectuer parcours dans les courbes (angle roulis)</a:t>
            </a:r>
            <a:endParaRPr sz="1800">
              <a:solidFill>
                <a:srgbClr val="000000"/>
              </a:solidFill>
            </a:endParaRPr>
          </a:p>
          <a:p>
            <a:pPr marL="457200" lvl="0" indent="-342900" algn="l" rtl="0">
              <a:spcBef>
                <a:spcPts val="0"/>
              </a:spcBef>
              <a:spcAft>
                <a:spcPts val="0"/>
              </a:spcAft>
              <a:buClr>
                <a:srgbClr val="000000"/>
              </a:buClr>
              <a:buSzPts val="1800"/>
              <a:buChar char="•"/>
            </a:pPr>
            <a:r>
              <a:rPr lang="fr-FR" sz="1800">
                <a:solidFill>
                  <a:srgbClr val="000000"/>
                </a:solidFill>
              </a:rPr>
              <a:t>roues bloquées</a:t>
            </a:r>
            <a:endParaRPr sz="1800">
              <a:solidFill>
                <a:srgbClr val="000000"/>
              </a:solidFill>
            </a:endParaRPr>
          </a:p>
          <a:p>
            <a:pPr marL="457200" lvl="0" indent="-342900" algn="l" rtl="0">
              <a:spcBef>
                <a:spcPts val="0"/>
              </a:spcBef>
              <a:spcAft>
                <a:spcPts val="0"/>
              </a:spcAft>
              <a:buClr>
                <a:srgbClr val="000000"/>
              </a:buClr>
              <a:buSzPts val="1800"/>
              <a:buChar char="•"/>
            </a:pPr>
            <a:r>
              <a:rPr lang="fr-FR" sz="1800">
                <a:solidFill>
                  <a:srgbClr val="000000"/>
                </a:solidFill>
              </a:rPr>
              <a:t>géométrie simplifiée ( il manque par exemple le tuyau d’échappement..)</a:t>
            </a:r>
            <a:endParaRPr sz="1800">
              <a:solidFill>
                <a:srgbClr val="000000"/>
              </a:solidFill>
            </a:endParaRPr>
          </a:p>
          <a:p>
            <a:pPr marL="0" lvl="0" indent="0" algn="l" rtl="0">
              <a:spcBef>
                <a:spcPts val="560"/>
              </a:spcBef>
              <a:spcAft>
                <a:spcPts val="0"/>
              </a:spcAft>
              <a:buNone/>
            </a:pPr>
            <a:endParaRPr sz="1800">
              <a:solidFill>
                <a:srgbClr val="000000"/>
              </a:solidFill>
            </a:endParaRPr>
          </a:p>
          <a:p>
            <a:pPr marL="0" lvl="0" indent="0" algn="l" rtl="0">
              <a:spcBef>
                <a:spcPts val="560"/>
              </a:spcBef>
              <a:spcAft>
                <a:spcPts val="0"/>
              </a:spcAft>
              <a:buNone/>
            </a:pPr>
            <a:r>
              <a:rPr lang="fr-FR" sz="1800">
                <a:solidFill>
                  <a:srgbClr val="000000"/>
                </a:solidFill>
              </a:rPr>
              <a:t>Résistance: Cx total → 1.17</a:t>
            </a:r>
            <a:endParaRPr sz="1800">
              <a:solidFill>
                <a:srgbClr val="000000"/>
              </a:solidFill>
            </a:endParaRPr>
          </a:p>
          <a:p>
            <a:pPr marL="0" lvl="0" indent="0" algn="l" rtl="0">
              <a:spcBef>
                <a:spcPts val="560"/>
              </a:spcBef>
              <a:spcAft>
                <a:spcPts val="0"/>
              </a:spcAft>
              <a:buNone/>
            </a:pPr>
            <a:r>
              <a:rPr lang="fr-FR" sz="1800">
                <a:solidFill>
                  <a:srgbClr val="000000"/>
                </a:solidFill>
              </a:rPr>
              <a:t>		      Cx maximum que l’on puisse atteindre → 4.7 (150 km/h maximum)</a:t>
            </a:r>
            <a:endParaRPr sz="1800">
              <a:solidFill>
                <a:srgbClr val="000000"/>
              </a:solidFill>
            </a:endParaRPr>
          </a:p>
        </p:txBody>
      </p:sp>
      <p:sp>
        <p:nvSpPr>
          <p:cNvPr id="1175" name="Google Shape;1175;p10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96</a:t>
            </a:fld>
            <a:endParaRPr/>
          </a:p>
        </p:txBody>
      </p:sp>
      <p:sp>
        <p:nvSpPr>
          <p:cNvPr id="1176" name="Google Shape;1176;p10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Aérodynamique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09"/>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300"/>
              <a:buFont typeface="Calibri"/>
              <a:buNone/>
            </a:pPr>
            <a:fld id="{00000000-1234-1234-1234-123412341234}" type="slidenum">
              <a:rPr lang="fr-FR"/>
              <a:t>97</a:t>
            </a:fld>
            <a:endParaRPr/>
          </a:p>
        </p:txBody>
      </p:sp>
      <p:sp>
        <p:nvSpPr>
          <p:cNvPr id="1183" name="Google Shape;1183;p109"/>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Bilan massique : Châssis équipé</a:t>
            </a:r>
            <a:endParaRPr/>
          </a:p>
        </p:txBody>
      </p:sp>
      <p:sp>
        <p:nvSpPr>
          <p:cNvPr id="1184" name="Google Shape;1184;p109"/>
          <p:cNvSpPr txBox="1"/>
          <p:nvPr/>
        </p:nvSpPr>
        <p:spPr>
          <a:xfrm>
            <a:off x="7878203" y="164540"/>
            <a:ext cx="7014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980000"/>
                </a:solidFill>
                <a:latin typeface="Arial"/>
                <a:ea typeface="Arial"/>
                <a:cs typeface="Arial"/>
                <a:sym typeface="Arial"/>
              </a:rPr>
              <a:t>RCS</a:t>
            </a:r>
            <a:endParaRPr sz="1800" b="0" i="0" u="none" strike="noStrike" cap="none">
              <a:solidFill>
                <a:srgbClr val="980000"/>
              </a:solidFill>
              <a:latin typeface="Arial"/>
              <a:ea typeface="Arial"/>
              <a:cs typeface="Arial"/>
              <a:sym typeface="Arial"/>
            </a:endParaRPr>
          </a:p>
        </p:txBody>
      </p:sp>
      <p:pic>
        <p:nvPicPr>
          <p:cNvPr id="1185" name="Google Shape;1185;p109"/>
          <p:cNvPicPr preferRelativeResize="0"/>
          <p:nvPr/>
        </p:nvPicPr>
        <p:blipFill rotWithShape="1">
          <a:blip r:embed="rId3">
            <a:alphaModFix/>
          </a:blip>
          <a:srcRect/>
          <a:stretch/>
        </p:blipFill>
        <p:spPr>
          <a:xfrm>
            <a:off x="8579605" y="94867"/>
            <a:ext cx="458316" cy="586650"/>
          </a:xfrm>
          <a:prstGeom prst="rect">
            <a:avLst/>
          </a:prstGeom>
          <a:noFill/>
          <a:ln>
            <a:noFill/>
          </a:ln>
        </p:spPr>
      </p:pic>
      <p:graphicFrame>
        <p:nvGraphicFramePr>
          <p:cNvPr id="1186" name="Google Shape;1186;p109"/>
          <p:cNvGraphicFramePr/>
          <p:nvPr/>
        </p:nvGraphicFramePr>
        <p:xfrm>
          <a:off x="1494650" y="1300710"/>
          <a:ext cx="3000000" cy="3000000"/>
        </p:xfrm>
        <a:graphic>
          <a:graphicData uri="http://schemas.openxmlformats.org/drawingml/2006/table">
            <a:tbl>
              <a:tblPr>
                <a:noFill/>
                <a:tableStyleId>{90B9E918-8BDE-4984-9B65-36D3A738EE51}</a:tableStyleId>
              </a:tblPr>
              <a:tblGrid>
                <a:gridCol w="3351550"/>
                <a:gridCol w="978000"/>
                <a:gridCol w="1098875"/>
                <a:gridCol w="1098875"/>
              </a:tblGrid>
              <a:tr h="253275">
                <a:tc gridSpan="4">
                  <a:txBody>
                    <a:bodyPr/>
                    <a:lstStyle/>
                    <a:p>
                      <a:pPr marL="0" lvl="0" indent="0" algn="ctr" rtl="0">
                        <a:lnSpc>
                          <a:spcPct val="115000"/>
                        </a:lnSpc>
                        <a:spcBef>
                          <a:spcPts val="0"/>
                        </a:spcBef>
                        <a:spcAft>
                          <a:spcPts val="0"/>
                        </a:spcAft>
                        <a:buNone/>
                      </a:pPr>
                      <a:r>
                        <a:rPr lang="fr-FR" sz="1000" b="1" i="1"/>
                        <a:t>BUDGET MASSIQUE S3: CHASSIS EQUIPE ET PACK AERO</a:t>
                      </a:r>
                      <a:endParaRPr sz="1000" b="1" i="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fr-FR"/>
                    </a:p>
                  </a:txBody>
                  <a:tcPr/>
                </a:tc>
                <a:tc hMerge="1">
                  <a:txBody>
                    <a:bodyPr/>
                    <a:lstStyle/>
                    <a:p>
                      <a:endParaRPr lang="fr-FR"/>
                    </a:p>
                  </a:txBody>
                  <a:tcPr/>
                </a:tc>
                <a:tc hMerge="1">
                  <a:txBody>
                    <a:bodyPr/>
                    <a:lstStyle/>
                    <a:p>
                      <a:endParaRPr lang="fr-FR"/>
                    </a:p>
                  </a:txBody>
                  <a:tcPr/>
                </a:tc>
              </a:tr>
              <a:tr h="253275">
                <a:tc>
                  <a:txBody>
                    <a:bodyPr/>
                    <a:lstStyle/>
                    <a:p>
                      <a:pPr marL="0" lvl="0" indent="0" algn="l" rtl="0">
                        <a:lnSpc>
                          <a:spcPct val="115000"/>
                        </a:lnSpc>
                        <a:spcBef>
                          <a:spcPts val="0"/>
                        </a:spcBef>
                        <a:spcAft>
                          <a:spcPts val="0"/>
                        </a:spcAft>
                        <a:buNone/>
                      </a:pPr>
                      <a:r>
                        <a:rPr lang="fr-FR" sz="1000"/>
                        <a:t>Systèmes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fr-FR" sz="1000"/>
                        <a:t>Vulcanix</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fr-FR" sz="1000"/>
                        <a:t>Prévisionnelle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fr-FR" sz="1000"/>
                        <a:t>Estimée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r>
              <a:tr h="253275">
                <a:tc>
                  <a:txBody>
                    <a:bodyPr/>
                    <a:lstStyle/>
                    <a:p>
                      <a:pPr marL="0" lvl="0" indent="0" algn="l" rtl="0">
                        <a:lnSpc>
                          <a:spcPct val="115000"/>
                        </a:lnSpc>
                        <a:spcBef>
                          <a:spcPts val="0"/>
                        </a:spcBef>
                        <a:spcAft>
                          <a:spcPts val="0"/>
                        </a:spcAft>
                        <a:buNone/>
                      </a:pPr>
                      <a:r>
                        <a:rPr lang="fr-FR" sz="1000"/>
                        <a:t>Châssis tubulaire (soudé et peint)</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38,1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35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31,50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53275">
                <a:tc>
                  <a:txBody>
                    <a:bodyPr/>
                    <a:lstStyle/>
                    <a:p>
                      <a:pPr marL="0" lvl="0" indent="0" algn="l" rtl="0">
                        <a:lnSpc>
                          <a:spcPct val="115000"/>
                        </a:lnSpc>
                        <a:spcBef>
                          <a:spcPts val="0"/>
                        </a:spcBef>
                        <a:spcAft>
                          <a:spcPts val="0"/>
                        </a:spcAft>
                        <a:buNone/>
                      </a:pPr>
                      <a:r>
                        <a:rPr lang="fr-FR" sz="1000"/>
                        <a:t>Equipements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6,4844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5,5994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53275">
                <a:tc>
                  <a:txBody>
                    <a:bodyPr/>
                    <a:lstStyle/>
                    <a:p>
                      <a:pPr marL="0" lvl="0" indent="0" algn="l" rtl="0">
                        <a:lnSpc>
                          <a:spcPct val="115000"/>
                        </a:lnSpc>
                        <a:spcBef>
                          <a:spcPts val="0"/>
                        </a:spcBef>
                        <a:spcAft>
                          <a:spcPts val="0"/>
                        </a:spcAft>
                        <a:buNone/>
                      </a:pPr>
                      <a:r>
                        <a:rPr lang="fr-FR" sz="1000">
                          <a:latin typeface="Century Gothic"/>
                          <a:ea typeface="Century Gothic"/>
                          <a:cs typeface="Century Gothic"/>
                          <a:sym typeface="Century Gothic"/>
                        </a:rPr>
                        <a:t>Plaque anti intrusion</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1,5</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1,5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1,5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53275">
                <a:tc>
                  <a:txBody>
                    <a:bodyPr/>
                    <a:lstStyle/>
                    <a:p>
                      <a:pPr marL="0" lvl="0" indent="0" algn="l" rtl="0">
                        <a:lnSpc>
                          <a:spcPct val="115000"/>
                        </a:lnSpc>
                        <a:spcBef>
                          <a:spcPts val="0"/>
                        </a:spcBef>
                        <a:spcAft>
                          <a:spcPts val="0"/>
                        </a:spcAft>
                        <a:buNone/>
                      </a:pPr>
                      <a:r>
                        <a:rPr lang="fr-FR" sz="1000"/>
                        <a:t>Carrosserie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17,031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10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7,76</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53275">
                <a:tc>
                  <a:txBody>
                    <a:bodyPr/>
                    <a:lstStyle/>
                    <a:p>
                      <a:pPr marL="0" lvl="0" indent="0" algn="l" rtl="0">
                        <a:lnSpc>
                          <a:spcPct val="115000"/>
                        </a:lnSpc>
                        <a:spcBef>
                          <a:spcPts val="0"/>
                        </a:spcBef>
                        <a:spcAft>
                          <a:spcPts val="0"/>
                        </a:spcAft>
                        <a:buNone/>
                      </a:pPr>
                      <a:r>
                        <a:rPr lang="fr-FR" sz="1000"/>
                        <a:t>Apendices aéro</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53275">
                <a:tc>
                  <a:txBody>
                    <a:bodyPr/>
                    <a:lstStyle/>
                    <a:p>
                      <a:pPr marL="0" lvl="0" indent="0" algn="l" rtl="0">
                        <a:lnSpc>
                          <a:spcPct val="115000"/>
                        </a:lnSpc>
                        <a:spcBef>
                          <a:spcPts val="0"/>
                        </a:spcBef>
                        <a:spcAft>
                          <a:spcPts val="0"/>
                        </a:spcAft>
                        <a:buNone/>
                      </a:pPr>
                      <a:r>
                        <a:rPr lang="fr-FR" sz="1000"/>
                        <a:t>Commande d'embrayage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0,55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0,2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t>0,14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03925">
                <a:tc gridSpan="2">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hMerge="1">
                  <a:txBody>
                    <a:bodyPr/>
                    <a:lstStyle/>
                    <a:p>
                      <a:endParaRPr lang="fr-FR"/>
                    </a:p>
                  </a:txBody>
                  <a:tcPr/>
                </a:tc>
                <a:tc gridSpan="2">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hMerge="1">
                  <a:txBody>
                    <a:bodyPr/>
                    <a:lstStyle/>
                    <a:p>
                      <a:endParaRPr lang="fr-FR"/>
                    </a:p>
                  </a:txBody>
                  <a:tcPr/>
                </a:tc>
              </a:tr>
              <a:tr h="253275">
                <a:tc>
                  <a:txBody>
                    <a:bodyPr/>
                    <a:lstStyle/>
                    <a:p>
                      <a:pPr marL="0" lvl="0" indent="0" algn="l" rtl="0">
                        <a:lnSpc>
                          <a:spcPct val="115000"/>
                        </a:lnSpc>
                        <a:spcBef>
                          <a:spcPts val="0"/>
                        </a:spcBef>
                        <a:spcAft>
                          <a:spcPts val="0"/>
                        </a:spcAft>
                        <a:buNone/>
                      </a:pPr>
                      <a:r>
                        <a:rPr lang="fr-FR" sz="1000"/>
                        <a:t>MASSE TOTALE (kg)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63,1154</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51,5</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FR" sz="1000">
                          <a:latin typeface="Century Gothic"/>
                          <a:ea typeface="Century Gothic"/>
                          <a:cs typeface="Century Gothic"/>
                          <a:sym typeface="Century Gothic"/>
                        </a:rPr>
                        <a:t>46,50</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53275">
                <a:tc>
                  <a:txBody>
                    <a:bodyPr/>
                    <a:lstStyle/>
                    <a:p>
                      <a:pPr marL="0" lvl="0" indent="0" algn="l" rtl="0">
                        <a:spcBef>
                          <a:spcPts val="0"/>
                        </a:spcBef>
                        <a:spcAft>
                          <a:spcPts val="0"/>
                        </a:spcAft>
                        <a:buNone/>
                      </a:pP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53275">
                <a:tc>
                  <a:txBody>
                    <a:bodyPr/>
                    <a:lstStyle/>
                    <a:p>
                      <a:pPr marL="0" lvl="0" indent="0" algn="l" rtl="0">
                        <a:spcBef>
                          <a:spcPts val="0"/>
                        </a:spcBef>
                        <a:spcAft>
                          <a:spcPts val="0"/>
                        </a:spcAft>
                        <a:buNone/>
                      </a:pP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1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98</a:t>
            </a:fld>
            <a:endParaRPr/>
          </a:p>
        </p:txBody>
      </p:sp>
      <p:sp>
        <p:nvSpPr>
          <p:cNvPr id="1193" name="Google Shape;1193;p11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massique : Châssis équipé</a:t>
            </a:r>
            <a:endParaRPr/>
          </a:p>
        </p:txBody>
      </p:sp>
      <p:pic>
        <p:nvPicPr>
          <p:cNvPr id="1194" name="Google Shape;1194;p110" title="Graphique"/>
          <p:cNvPicPr preferRelativeResize="0"/>
          <p:nvPr/>
        </p:nvPicPr>
        <p:blipFill>
          <a:blip r:embed="rId3">
            <a:alphaModFix/>
          </a:blip>
          <a:stretch>
            <a:fillRect/>
          </a:stretch>
        </p:blipFill>
        <p:spPr>
          <a:xfrm>
            <a:off x="1683625" y="881250"/>
            <a:ext cx="6386944" cy="39492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11"/>
          <p:cNvSpPr txBox="1">
            <a:spLocks noGrp="1"/>
          </p:cNvSpPr>
          <p:nvPr>
            <p:ph type="sldNum" idx="12"/>
          </p:nvPr>
        </p:nvSpPr>
        <p:spPr>
          <a:xfrm>
            <a:off x="8172400" y="4677984"/>
            <a:ext cx="936000" cy="327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00"/>
              <a:buNone/>
            </a:pPr>
            <a:fld id="{00000000-1234-1234-1234-123412341234}" type="slidenum">
              <a:rPr lang="fr-FR"/>
              <a:t>99</a:t>
            </a:fld>
            <a:endParaRPr/>
          </a:p>
        </p:txBody>
      </p:sp>
      <p:sp>
        <p:nvSpPr>
          <p:cNvPr id="1201" name="Google Shape;1201;p111"/>
          <p:cNvSpPr txBox="1">
            <a:spLocks noGrp="1"/>
          </p:cNvSpPr>
          <p:nvPr>
            <p:ph type="title"/>
          </p:nvPr>
        </p:nvSpPr>
        <p:spPr>
          <a:xfrm>
            <a:off x="0" y="19717"/>
            <a:ext cx="9144000" cy="6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fr-FR"/>
              <a:t>Bilan Massique - Véhicule Optimus</a:t>
            </a:r>
            <a:endParaRPr/>
          </a:p>
        </p:txBody>
      </p:sp>
      <p:graphicFrame>
        <p:nvGraphicFramePr>
          <p:cNvPr id="1202" name="Google Shape;1202;p111"/>
          <p:cNvGraphicFramePr/>
          <p:nvPr/>
        </p:nvGraphicFramePr>
        <p:xfrm>
          <a:off x="2406725" y="1475025"/>
          <a:ext cx="3000000" cy="3000000"/>
        </p:xfrm>
        <a:graphic>
          <a:graphicData uri="http://schemas.openxmlformats.org/drawingml/2006/table">
            <a:tbl>
              <a:tblPr>
                <a:noFill/>
                <a:tableStyleId>{90B9E918-8BDE-4984-9B65-36D3A738EE51}</a:tableStyleId>
              </a:tblPr>
              <a:tblGrid>
                <a:gridCol w="1330750"/>
                <a:gridCol w="1330750"/>
                <a:gridCol w="492375"/>
              </a:tblGrid>
              <a:tr h="200025">
                <a:tc>
                  <a:txBody>
                    <a:bodyPr/>
                    <a:lstStyle/>
                    <a:p>
                      <a:pPr marL="0" lvl="0" indent="0" algn="l" rtl="0">
                        <a:lnSpc>
                          <a:spcPct val="115000"/>
                        </a:lnSpc>
                        <a:spcBef>
                          <a:spcPts val="0"/>
                        </a:spcBef>
                        <a:spcAft>
                          <a:spcPts val="0"/>
                        </a:spcAft>
                        <a:buNone/>
                      </a:pPr>
                      <a:r>
                        <a:rPr lang="fr-FR" sz="1000"/>
                        <a:t>Poids vulcanix</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237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kg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Gain LAS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11,82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kg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Gain Chassis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kg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52425">
                <a:tc>
                  <a:txBody>
                    <a:bodyPr/>
                    <a:lstStyle/>
                    <a:p>
                      <a:pPr marL="0" lvl="0" indent="0" algn="l" rtl="0">
                        <a:lnSpc>
                          <a:spcPct val="115000"/>
                        </a:lnSpc>
                        <a:spcBef>
                          <a:spcPts val="0"/>
                        </a:spcBef>
                        <a:spcAft>
                          <a:spcPts val="0"/>
                        </a:spcAft>
                        <a:buNone/>
                      </a:pPr>
                      <a:r>
                        <a:rPr lang="fr-FR" sz="1000"/>
                        <a:t>Gain carrosserie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9,2</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kg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52425">
                <a:tc>
                  <a:txBody>
                    <a:bodyPr/>
                    <a:lstStyle/>
                    <a:p>
                      <a:pPr marL="0" lvl="0" indent="0" algn="l" rtl="0">
                        <a:lnSpc>
                          <a:spcPct val="115000"/>
                        </a:lnSpc>
                        <a:spcBef>
                          <a:spcPts val="0"/>
                        </a:spcBef>
                        <a:spcAft>
                          <a:spcPts val="0"/>
                        </a:spcAft>
                        <a:buNone/>
                      </a:pPr>
                      <a:r>
                        <a:rPr lang="fr-FR" sz="1000"/>
                        <a:t>Gain motorisation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t>1,839</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kg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algn="l" rtl="0">
                        <a:lnSpc>
                          <a:spcPct val="115000"/>
                        </a:lnSpc>
                        <a:spcBef>
                          <a:spcPts val="0"/>
                        </a:spcBef>
                        <a:spcAft>
                          <a:spcPts val="0"/>
                        </a:spcAft>
                        <a:buNone/>
                      </a:pPr>
                      <a:r>
                        <a:rPr lang="fr-FR" sz="1000"/>
                        <a:t>Ajout BAR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1,9</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kg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52425">
                <a:tc>
                  <a:txBody>
                    <a:bodyPr/>
                    <a:lstStyle/>
                    <a:p>
                      <a:pPr marL="0" lvl="0" indent="0" algn="l" rtl="0">
                        <a:lnSpc>
                          <a:spcPct val="115000"/>
                        </a:lnSpc>
                        <a:spcBef>
                          <a:spcPts val="0"/>
                        </a:spcBef>
                        <a:spcAft>
                          <a:spcPts val="0"/>
                        </a:spcAft>
                        <a:buNone/>
                      </a:pPr>
                      <a:r>
                        <a:rPr lang="fr-FR" sz="1000"/>
                        <a:t>Masse Optimus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fr-FR" sz="1000">
                          <a:latin typeface="Century Gothic"/>
                          <a:ea typeface="Century Gothic"/>
                          <a:cs typeface="Century Gothic"/>
                          <a:sym typeface="Century Gothic"/>
                        </a:rPr>
                        <a:t>210,041</a:t>
                      </a:r>
                      <a:endParaRPr sz="1000">
                        <a:latin typeface="Century Gothic"/>
                        <a:ea typeface="Century Gothic"/>
                        <a:cs typeface="Century Gothic"/>
                        <a:sym typeface="Century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FR" sz="1000"/>
                        <a:t>kg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3955</Words>
  <Application>Microsoft Office PowerPoint</Application>
  <PresentationFormat>Affichage à l'écran (16:9)</PresentationFormat>
  <Paragraphs>1484</Paragraphs>
  <Slides>101</Slides>
  <Notes>101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101</vt:i4>
      </vt:variant>
    </vt:vector>
  </HeadingPairs>
  <TitlesOfParts>
    <vt:vector size="107" baseType="lpstr">
      <vt:lpstr>Times New Roman</vt:lpstr>
      <vt:lpstr>Arial</vt:lpstr>
      <vt:lpstr>Century Gothic</vt:lpstr>
      <vt:lpstr>Corbel</vt:lpstr>
      <vt:lpstr>Calibri</vt:lpstr>
      <vt:lpstr>EPSAC_Template_Rev2</vt:lpstr>
      <vt:lpstr>TOP Copeau 2 Optimus v1.0</vt:lpstr>
      <vt:lpstr>Ordre du jour</vt:lpstr>
      <vt:lpstr>Motorisation Instrumentée</vt:lpstr>
      <vt:lpstr>Liaison au sol mécatronique</vt:lpstr>
      <vt:lpstr>Châssis équipé et aérodynamique</vt:lpstr>
      <vt:lpstr>Rendu Réaliste du véhicule</vt:lpstr>
      <vt:lpstr>Retour sur SEISM</vt:lpstr>
      <vt:lpstr>Retour sur SEISM                                                                     ARZ</vt:lpstr>
      <vt:lpstr>Retour sur poignée d’embrayage</vt:lpstr>
      <vt:lpstr>Retour sur motorisation instrumentée</vt:lpstr>
      <vt:lpstr>Retour sur motorisation instrumentée</vt:lpstr>
      <vt:lpstr>S1 – Liaison au sol mécatronique</vt:lpstr>
      <vt:lpstr>Roue équipée</vt:lpstr>
      <vt:lpstr>Roue équipée avant</vt:lpstr>
      <vt:lpstr>Roue équipée avant</vt:lpstr>
      <vt:lpstr>Porte moyeu avant </vt:lpstr>
      <vt:lpstr>Moyeu avant</vt:lpstr>
      <vt:lpstr>Autres pièces</vt:lpstr>
      <vt:lpstr>Autres pièces</vt:lpstr>
      <vt:lpstr>Roue équipée arrière</vt:lpstr>
      <vt:lpstr>Roue équipée arrière</vt:lpstr>
      <vt:lpstr>Roue équipée arrière</vt:lpstr>
      <vt:lpstr>Porte moyeu arrière </vt:lpstr>
      <vt:lpstr>Moyeu arrière</vt:lpstr>
      <vt:lpstr>Bilan de masse : Roues équipées</vt:lpstr>
      <vt:lpstr>Bilan de masse : Roues équipées</vt:lpstr>
      <vt:lpstr>Bilan de masse : Roues équipées</vt:lpstr>
      <vt:lpstr>Point fabrication : moyeu</vt:lpstr>
      <vt:lpstr>Point fabrication : FAO</vt:lpstr>
      <vt:lpstr>Barre anti-roulis : Partie Analytique</vt:lpstr>
      <vt:lpstr>Barre anti-roulis : Partie Analytique</vt:lpstr>
      <vt:lpstr>Barre anti-roulis : Partie Analytique</vt:lpstr>
      <vt:lpstr>Barre anti-roulis : Partie Analytique</vt:lpstr>
      <vt:lpstr>Barre anti-roulis : Partie Analytique</vt:lpstr>
      <vt:lpstr>Barre anti-roulis : Partie Analytique</vt:lpstr>
      <vt:lpstr>Barre anti-roulis : Partie CAO</vt:lpstr>
      <vt:lpstr>Barre anti-roulis : Partie CAO</vt:lpstr>
      <vt:lpstr>Barre anti-roulis : Partie CAO</vt:lpstr>
      <vt:lpstr>Barre anti-roulis : Partie CAO</vt:lpstr>
      <vt:lpstr>Barre anti-roulis : Partie CAO</vt:lpstr>
      <vt:lpstr>Barre anti-roulis : Partie CAO</vt:lpstr>
      <vt:lpstr>Barre anti-roulis : Partie CAO</vt:lpstr>
      <vt:lpstr>Barre anti-roulis : Partie CAO</vt:lpstr>
      <vt:lpstr>Barre anti-roulis : Partie CAO</vt:lpstr>
      <vt:lpstr>Barre anti-roulis : Partie CAO</vt:lpstr>
      <vt:lpstr>Barre anti-roulis : Partie CAO</vt:lpstr>
      <vt:lpstr>Suspensions</vt:lpstr>
      <vt:lpstr>Suspensions</vt:lpstr>
      <vt:lpstr>Suspensions</vt:lpstr>
      <vt:lpstr>Suspensions</vt:lpstr>
      <vt:lpstr>Suspensions avant</vt:lpstr>
      <vt:lpstr>Suspensions avants</vt:lpstr>
      <vt:lpstr>Suspensions avants</vt:lpstr>
      <vt:lpstr>Suspensions avants</vt:lpstr>
      <vt:lpstr>Bref retour sur le TOP Copeau 1 </vt:lpstr>
      <vt:lpstr>Suspensions arrieres</vt:lpstr>
      <vt:lpstr>Suspensions arrières</vt:lpstr>
      <vt:lpstr>Amortisseurs &amp; ressorts</vt:lpstr>
      <vt:lpstr>Bilan de masse : Suspensions </vt:lpstr>
      <vt:lpstr>Direction</vt:lpstr>
      <vt:lpstr>Direction : Vue d’ensemble</vt:lpstr>
      <vt:lpstr>Modélisation</vt:lpstr>
      <vt:lpstr>Direction : Géométrie</vt:lpstr>
      <vt:lpstr>Rappel des choix faits</vt:lpstr>
      <vt:lpstr>Rappel des choix faits</vt:lpstr>
      <vt:lpstr>Modification par rapport à Vulcanix</vt:lpstr>
      <vt:lpstr>Cache crémaillère</vt:lpstr>
      <vt:lpstr>Bilan masse &amp; prix</vt:lpstr>
      <vt:lpstr>Bilan Massique : Liaison au sol mécatronique</vt:lpstr>
      <vt:lpstr>Bilan Massique : Liaison au sol mécatronique</vt:lpstr>
      <vt:lpstr>S3 - Châssis équipé</vt:lpstr>
      <vt:lpstr>Retour Ergonomie (Percy)</vt:lpstr>
      <vt:lpstr>Retour Ergonomie (Position et fixation harnais)</vt:lpstr>
      <vt:lpstr>Rule question feedback</vt:lpstr>
      <vt:lpstr>Rule question feedback</vt:lpstr>
      <vt:lpstr>Choix intégration moteur</vt:lpstr>
      <vt:lpstr>Retour structure tubulaire</vt:lpstr>
      <vt:lpstr>Support de Batterie</vt:lpstr>
      <vt:lpstr>Support de batterie</vt:lpstr>
      <vt:lpstr>Carrosserie</vt:lpstr>
      <vt:lpstr>Carrosserie</vt:lpstr>
      <vt:lpstr>Carrosserie</vt:lpstr>
      <vt:lpstr>Carrosserie</vt:lpstr>
      <vt:lpstr>Carrosserie</vt:lpstr>
      <vt:lpstr>Carrosserie</vt:lpstr>
      <vt:lpstr>Carrosserie</vt:lpstr>
      <vt:lpstr>Carrosserie</vt:lpstr>
      <vt:lpstr>Bilan massique : carrosserie</vt:lpstr>
      <vt:lpstr>Crash Box</vt:lpstr>
      <vt:lpstr>La pushbar</vt:lpstr>
      <vt:lpstr>La pushbar</vt:lpstr>
      <vt:lpstr>Aérodynamique</vt:lpstr>
      <vt:lpstr>Aérodynamique: Optimus </vt:lpstr>
      <vt:lpstr>Aérodynamique: Optimus + Diffuseur </vt:lpstr>
      <vt:lpstr>Aérodynamique: Optimus + Diffuseur + Aile arrière </vt:lpstr>
      <vt:lpstr>Aérodynamique</vt:lpstr>
      <vt:lpstr>Bilan massique : Châssis équipé</vt:lpstr>
      <vt:lpstr>Bilan massique : Châssis équipé</vt:lpstr>
      <vt:lpstr>Bilan Massique - Véhicule Optimus</vt:lpstr>
      <vt:lpstr>Planning de phase remontante</vt:lpstr>
      <vt:lpstr>Etat de l’avancement du projet - Prochaines échéances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Copeau 2 Optimus v1.0</dc:title>
  <cp:lastModifiedBy>nicolas gameiro</cp:lastModifiedBy>
  <cp:revision>1</cp:revision>
  <dcterms:modified xsi:type="dcterms:W3CDTF">2019-01-16T16:20:27Z</dcterms:modified>
</cp:coreProperties>
</file>